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36"/>
  </p:notesMasterIdLst>
  <p:sldIdLst>
    <p:sldId id="573" r:id="rId2"/>
    <p:sldId id="823" r:id="rId3"/>
    <p:sldId id="822" r:id="rId4"/>
    <p:sldId id="815" r:id="rId5"/>
    <p:sldId id="816" r:id="rId6"/>
    <p:sldId id="828" r:id="rId7"/>
    <p:sldId id="802" r:id="rId8"/>
    <p:sldId id="801" r:id="rId9"/>
    <p:sldId id="808" r:id="rId10"/>
    <p:sldId id="818" r:id="rId11"/>
    <p:sldId id="677" r:id="rId12"/>
    <p:sldId id="719" r:id="rId13"/>
    <p:sldId id="819" r:id="rId14"/>
    <p:sldId id="764" r:id="rId15"/>
    <p:sldId id="807" r:id="rId16"/>
    <p:sldId id="800" r:id="rId17"/>
    <p:sldId id="820" r:id="rId18"/>
    <p:sldId id="829" r:id="rId19"/>
    <p:sldId id="632" r:id="rId20"/>
    <p:sldId id="652" r:id="rId21"/>
    <p:sldId id="718" r:id="rId22"/>
    <p:sldId id="809" r:id="rId23"/>
    <p:sldId id="811" r:id="rId24"/>
    <p:sldId id="725" r:id="rId25"/>
    <p:sldId id="810" r:id="rId26"/>
    <p:sldId id="812" r:id="rId27"/>
    <p:sldId id="817" r:id="rId28"/>
    <p:sldId id="785" r:id="rId29"/>
    <p:sldId id="678" r:id="rId30"/>
    <p:sldId id="734" r:id="rId31"/>
    <p:sldId id="798" r:id="rId32"/>
    <p:sldId id="799" r:id="rId33"/>
    <p:sldId id="826" r:id="rId34"/>
    <p:sldId id="827" r:id="rId3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16161"/>
    <a:srgbClr val="FDB46B"/>
    <a:srgbClr val="EFF6FC"/>
    <a:srgbClr val="F5F9FE"/>
    <a:srgbClr val="E3EEF8"/>
    <a:srgbClr val="F7FBFF"/>
    <a:srgbClr val="F4F9FE"/>
    <a:srgbClr val="DBE9F6"/>
    <a:srgbClr val="E7F0F9"/>
    <a:srgbClr val="BCD7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Stile chi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3" autoAdjust="0"/>
    <p:restoredTop sz="82888" autoAdjust="0"/>
  </p:normalViewPr>
  <p:slideViewPr>
    <p:cSldViewPr snapToGrid="0">
      <p:cViewPr>
        <p:scale>
          <a:sx n="75" d="100"/>
          <a:sy n="75" d="100"/>
        </p:scale>
        <p:origin x="547" y="-5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65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517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10.png>
</file>

<file path=ppt/media/image22.png>
</file>

<file path=ppt/media/image22.svg>
</file>

<file path=ppt/media/image23.png>
</file>

<file path=ppt/media/image24.png>
</file>

<file path=ppt/media/image240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50.pn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61.png>
</file>

<file path=ppt/media/image62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21894F-B278-4D96-9594-A030EA633187}" type="datetimeFigureOut">
              <a:rPr lang="it-IT" smtClean="0"/>
              <a:t>01/03/2025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D09845-AAA7-4464-9085-F87415E005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291739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100" dirty="0"/>
              <a:t>Buongiorno a tutti, io sono Andrea Corrado e quest’oggi vorrei presentarvi il mio progetto di tesi, svolto in collaborazione con la Abbott </a:t>
            </a:r>
            <a:r>
              <a:rPr lang="it-IT" sz="1100" dirty="0" err="1"/>
              <a:t>Medical</a:t>
            </a:r>
            <a:r>
              <a:rPr lang="it-IT" sz="1100" dirty="0"/>
              <a:t> Italia SRL, dal titolo : …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D09845-AAA7-4464-9085-F87415E0057E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36221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36FEEB-9495-9B35-F6C1-46D10AECB4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F066561-9AED-8CC4-1E52-32D931D9C3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EA8BA39D-9198-51A5-C58C-6075E8F3C0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Poiché</a:t>
            </a:r>
            <a:r>
              <a:rPr lang="en-US" dirty="0"/>
              <a:t> in </a:t>
            </a:r>
            <a:r>
              <a:rPr lang="en-US" dirty="0" err="1"/>
              <a:t>letteratura</a:t>
            </a:r>
            <a:r>
              <a:rPr lang="en-US" dirty="0"/>
              <a:t> non vi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studi</a:t>
            </a:r>
            <a:r>
              <a:rPr lang="en-US" dirty="0"/>
              <a:t> </a:t>
            </a:r>
            <a:r>
              <a:rPr lang="en-US" dirty="0" err="1"/>
              <a:t>precedenti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trattano</a:t>
            </a:r>
            <a:r>
              <a:rPr lang="en-US" dirty="0"/>
              <a:t> la </a:t>
            </a:r>
            <a:r>
              <a:rPr lang="en-US" dirty="0" err="1"/>
              <a:t>stessa</a:t>
            </a:r>
            <a:r>
              <a:rPr lang="en-US" dirty="0"/>
              <a:t> </a:t>
            </a:r>
            <a:r>
              <a:rPr lang="en-US" dirty="0" err="1"/>
              <a:t>problematica</a:t>
            </a:r>
            <a:r>
              <a:rPr lang="en-US" dirty="0"/>
              <a:t>, la </a:t>
            </a:r>
            <a:r>
              <a:rPr lang="en-US" dirty="0" err="1"/>
              <a:t>classificazione</a:t>
            </a:r>
            <a:r>
              <a:rPr lang="en-US" dirty="0"/>
              <a:t> è </a:t>
            </a:r>
            <a:r>
              <a:rPr lang="en-US" dirty="0" err="1"/>
              <a:t>stata</a:t>
            </a:r>
            <a:r>
              <a:rPr lang="en-US" dirty="0"/>
              <a:t> </a:t>
            </a:r>
            <a:r>
              <a:rPr lang="en-US" dirty="0" err="1"/>
              <a:t>fatta</a:t>
            </a:r>
            <a:r>
              <a:rPr lang="en-US" dirty="0"/>
              <a:t> </a:t>
            </a:r>
            <a:r>
              <a:rPr lang="en-US" dirty="0" err="1"/>
              <a:t>dapprima</a:t>
            </a:r>
            <a:r>
              <a:rPr lang="en-US" dirty="0"/>
              <a:t> con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metologia</a:t>
            </a:r>
            <a:r>
              <a:rPr lang="en-US" dirty="0"/>
              <a:t> knowledge based, </a:t>
            </a:r>
            <a:r>
              <a:rPr lang="en-US" dirty="0" err="1"/>
              <a:t>replicando</a:t>
            </a:r>
            <a:r>
              <a:rPr lang="en-US" dirty="0"/>
              <a:t> in forma di </a:t>
            </a:r>
            <a:r>
              <a:rPr lang="en-US" dirty="0" err="1"/>
              <a:t>regole</a:t>
            </a:r>
            <a:r>
              <a:rPr lang="en-US" dirty="0"/>
              <a:t> I </a:t>
            </a:r>
            <a:r>
              <a:rPr lang="en-US" dirty="0" err="1"/>
              <a:t>criteri</a:t>
            </a:r>
            <a:r>
              <a:rPr lang="en-US" dirty="0"/>
              <a:t> </a:t>
            </a:r>
            <a:r>
              <a:rPr lang="en-US" dirty="0" err="1"/>
              <a:t>decisionali</a:t>
            </a:r>
            <a:r>
              <a:rPr lang="en-US" dirty="0"/>
              <a:t> 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vengono</a:t>
            </a:r>
            <a:r>
              <a:rPr lang="en-US" dirty="0"/>
              <a:t> </a:t>
            </a:r>
            <a:r>
              <a:rPr lang="en-US" dirty="0" err="1"/>
              <a:t>adottati</a:t>
            </a:r>
            <a:r>
              <a:rPr lang="en-US" dirty="0"/>
              <a:t> </a:t>
            </a:r>
            <a:r>
              <a:rPr lang="en-US" dirty="0" err="1"/>
              <a:t>dai</a:t>
            </a:r>
            <a:r>
              <a:rPr lang="en-US" dirty="0"/>
              <a:t> </a:t>
            </a:r>
            <a:r>
              <a:rPr lang="en-US" dirty="0" err="1"/>
              <a:t>clinici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dirty="0" err="1"/>
              <a:t>questo</a:t>
            </a:r>
            <a:r>
              <a:rPr lang="en-US" dirty="0"/>
              <a:t> primo </a:t>
            </a:r>
            <a:r>
              <a:rPr lang="en-US" dirty="0" err="1"/>
              <a:t>approccio</a:t>
            </a:r>
            <a:r>
              <a:rPr lang="en-US" dirty="0"/>
              <a:t>,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seguiti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modelli</a:t>
            </a:r>
            <a:r>
              <a:rPr lang="en-US" dirty="0"/>
              <a:t> di machine learning con lo </a:t>
            </a:r>
            <a:r>
              <a:rPr lang="en-US" dirty="0" err="1"/>
              <a:t>scopo</a:t>
            </a:r>
            <a:r>
              <a:rPr lang="en-US" dirty="0"/>
              <a:t> di </a:t>
            </a:r>
            <a:r>
              <a:rPr lang="en-US" dirty="0" err="1"/>
              <a:t>migliorare</a:t>
            </a:r>
            <a:r>
              <a:rPr lang="en-US" dirty="0"/>
              <a:t> </a:t>
            </a:r>
            <a:r>
              <a:rPr lang="en-US" dirty="0" err="1"/>
              <a:t>quanto</a:t>
            </a:r>
            <a:r>
              <a:rPr lang="en-US" dirty="0"/>
              <a:t> </a:t>
            </a:r>
            <a:r>
              <a:rPr lang="en-US" dirty="0" err="1"/>
              <a:t>raggiunto</a:t>
            </a:r>
            <a:r>
              <a:rPr lang="en-US" dirty="0"/>
              <a:t>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A42587D-69A4-9D4E-CBF4-595F1CDBC9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5452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68A9B4-0C42-131E-CE85-BF4EF64DAB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CBC20B2-8866-B03A-C8AC-25D28F9199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C5372CA-C416-F288-70B2-B57A6C9C37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Dei quattro </a:t>
            </a:r>
            <a:r>
              <a:rPr lang="en-US" dirty="0" err="1"/>
              <a:t>diversi</a:t>
            </a:r>
            <a:r>
              <a:rPr lang="en-US" dirty="0"/>
              <a:t> knowledge based classifiers </a:t>
            </a:r>
            <a:r>
              <a:rPr lang="en-US" dirty="0" err="1"/>
              <a:t>indrotti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</a:t>
            </a:r>
            <a:r>
              <a:rPr lang="en-US" dirty="0" err="1"/>
              <a:t>corso</a:t>
            </a:r>
            <a:r>
              <a:rPr lang="en-US" dirty="0"/>
              <a:t> </a:t>
            </a:r>
            <a:r>
              <a:rPr lang="en-US" dirty="0" err="1"/>
              <a:t>dello</a:t>
            </a:r>
            <a:r>
              <a:rPr lang="en-US" dirty="0"/>
              <a:t> studio, </a:t>
            </a:r>
            <a:r>
              <a:rPr lang="en-US" dirty="0" err="1"/>
              <a:t>viene</a:t>
            </a:r>
            <a:r>
              <a:rPr lang="en-US" dirty="0"/>
              <a:t> </a:t>
            </a:r>
            <a:r>
              <a:rPr lang="en-US" dirty="0" err="1"/>
              <a:t>presentato</a:t>
            </a:r>
            <a:r>
              <a:rPr lang="en-US" dirty="0"/>
              <a:t> </a:t>
            </a:r>
            <a:r>
              <a:rPr lang="en-US" dirty="0" err="1"/>
              <a:t>quello</a:t>
            </a:r>
            <a:r>
              <a:rPr lang="en-US" dirty="0"/>
              <a:t> </a:t>
            </a:r>
            <a:r>
              <a:rPr lang="en-US" dirty="0" err="1"/>
              <a:t>dalle</a:t>
            </a:r>
            <a:r>
              <a:rPr lang="en-US" dirty="0"/>
              <a:t> performance </a:t>
            </a:r>
            <a:r>
              <a:rPr lang="en-US" dirty="0" err="1"/>
              <a:t>migliori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In </a:t>
            </a:r>
            <a:r>
              <a:rPr lang="en-US" dirty="0" err="1"/>
              <a:t>esso</a:t>
            </a:r>
            <a:r>
              <a:rPr lang="en-US" dirty="0"/>
              <a:t> TAP: 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viene</a:t>
            </a:r>
            <a:r>
              <a:rPr lang="en-US" dirty="0"/>
              <a:t> </a:t>
            </a:r>
            <a:r>
              <a:rPr lang="en-US" dirty="0" err="1"/>
              <a:t>usata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prima </a:t>
            </a:r>
            <a:r>
              <a:rPr lang="en-US" dirty="0" err="1"/>
              <a:t>regola</a:t>
            </a:r>
            <a:r>
              <a:rPr lang="en-US" dirty="0"/>
              <a:t> </a:t>
            </a:r>
            <a:r>
              <a:rPr lang="en-US" dirty="0" err="1"/>
              <a:t>basata</a:t>
            </a:r>
            <a:r>
              <a:rPr lang="en-US" dirty="0"/>
              <a:t> </a:t>
            </a:r>
            <a:r>
              <a:rPr lang="en-US" dirty="0" err="1"/>
              <a:t>sul</a:t>
            </a:r>
            <a:r>
              <a:rPr lang="en-US" dirty="0"/>
              <a:t> </a:t>
            </a:r>
            <a:r>
              <a:rPr lang="en-US" dirty="0" err="1"/>
              <a:t>valore</a:t>
            </a:r>
            <a:r>
              <a:rPr lang="en-US" dirty="0"/>
              <a:t> del </a:t>
            </a:r>
            <a:r>
              <a:rPr lang="en-US" dirty="0" err="1"/>
              <a:t>picco</a:t>
            </a:r>
            <a:r>
              <a:rPr lang="en-US" dirty="0"/>
              <a:t> </a:t>
            </a:r>
            <a:r>
              <a:rPr lang="en-US" dirty="0" err="1"/>
              <a:t>minoritario</a:t>
            </a:r>
            <a:r>
              <a:rPr lang="en-US" dirty="0"/>
              <a:t> del </a:t>
            </a:r>
            <a:r>
              <a:rPr lang="en-US" dirty="0" err="1"/>
              <a:t>segnale</a:t>
            </a:r>
            <a:r>
              <a:rPr lang="en-US" dirty="0"/>
              <a:t> per </a:t>
            </a:r>
            <a:r>
              <a:rPr lang="en-US" dirty="0" err="1"/>
              <a:t>identificare</a:t>
            </a:r>
            <a:r>
              <a:rPr lang="en-US" dirty="0"/>
              <a:t> la </a:t>
            </a:r>
            <a:r>
              <a:rPr lang="en-US" dirty="0" err="1"/>
              <a:t>classe</a:t>
            </a:r>
            <a:r>
              <a:rPr lang="en-US" dirty="0"/>
              <a:t> </a:t>
            </a:r>
            <a:r>
              <a:rPr lang="en-US" dirty="0" err="1"/>
              <a:t>pericolosa</a:t>
            </a:r>
            <a:r>
              <a:rPr lang="en-US" dirty="0"/>
              <a:t>. TAP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Successivamente</a:t>
            </a:r>
            <a:r>
              <a:rPr lang="en-US" dirty="0"/>
              <a:t>, </a:t>
            </a:r>
            <a:r>
              <a:rPr lang="en-US" dirty="0" err="1"/>
              <a:t>nel</a:t>
            </a:r>
            <a:r>
              <a:rPr lang="en-US" dirty="0"/>
              <a:t> </a:t>
            </a:r>
            <a:r>
              <a:rPr lang="en-US" dirty="0" err="1"/>
              <a:t>caso</a:t>
            </a:r>
            <a:r>
              <a:rPr lang="en-US" dirty="0"/>
              <a:t> </a:t>
            </a:r>
            <a:r>
              <a:rPr lang="en-US" dirty="0" err="1"/>
              <a:t>l’output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prima fosse </a:t>
            </a:r>
            <a:r>
              <a:rPr lang="en-US" dirty="0" err="1"/>
              <a:t>negativo</a:t>
            </a:r>
            <a:r>
              <a:rPr lang="en-US" dirty="0"/>
              <a:t>, la </a:t>
            </a:r>
            <a:r>
              <a:rPr lang="en-US" dirty="0" err="1"/>
              <a:t>seconda</a:t>
            </a:r>
            <a:r>
              <a:rPr lang="en-US" dirty="0"/>
              <a:t> </a:t>
            </a:r>
            <a:r>
              <a:rPr lang="en-US" dirty="0" err="1"/>
              <a:t>regola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rifà</a:t>
            </a:r>
            <a:r>
              <a:rPr lang="en-US" dirty="0"/>
              <a:t> </a:t>
            </a:r>
            <a:r>
              <a:rPr lang="en-US" dirty="0" err="1"/>
              <a:t>all’istante</a:t>
            </a:r>
            <a:r>
              <a:rPr lang="en-US" dirty="0"/>
              <a:t> del </a:t>
            </a:r>
            <a:r>
              <a:rPr lang="en-US" dirty="0" err="1"/>
              <a:t>picco</a:t>
            </a:r>
            <a:r>
              <a:rPr lang="en-US" dirty="0"/>
              <a:t> </a:t>
            </a:r>
            <a:r>
              <a:rPr lang="en-US" dirty="0" err="1"/>
              <a:t>dominante</a:t>
            </a:r>
            <a:r>
              <a:rPr lang="en-US" dirty="0"/>
              <a:t> per </a:t>
            </a:r>
            <a:r>
              <a:rPr lang="en-US" dirty="0" err="1"/>
              <a:t>discriminare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la </a:t>
            </a:r>
            <a:r>
              <a:rPr lang="en-US" dirty="0" err="1"/>
              <a:t>classe</a:t>
            </a:r>
            <a:r>
              <a:rPr lang="en-US" dirty="0"/>
              <a:t> </a:t>
            </a:r>
            <a:r>
              <a:rPr lang="en-US" dirty="0" err="1"/>
              <a:t>efficace</a:t>
            </a:r>
            <a:r>
              <a:rPr lang="en-US" dirty="0"/>
              <a:t> o </a:t>
            </a:r>
            <a:r>
              <a:rPr lang="en-US" dirty="0" err="1"/>
              <a:t>indifferente</a:t>
            </a:r>
            <a:r>
              <a:rPr lang="en-US" dirty="0"/>
              <a:t>.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FF63C98-59A1-BD8B-7413-681721F413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4465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913CE5-0907-0B64-40F2-A15278895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4AA3D5F-9B19-6FB9-1892-C29BDB80EC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83DA1B63-F978-E705-50A8-8E14BA3400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</a:t>
            </a:r>
            <a:r>
              <a:rPr lang="en-US" dirty="0" err="1"/>
              <a:t>metodi</a:t>
            </a:r>
            <a:r>
              <a:rPr lang="en-US" dirty="0"/>
              <a:t> di machine learning </a:t>
            </a:r>
            <a:r>
              <a:rPr lang="en-US" dirty="0" err="1"/>
              <a:t>utilizzati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stati</a:t>
            </a:r>
            <a:r>
              <a:rPr lang="en-US" dirty="0"/>
              <a:t>:</a:t>
            </a:r>
          </a:p>
          <a:p>
            <a:pPr marL="171450" indent="-171450">
              <a:buFontTx/>
              <a:buChar char="-"/>
            </a:pPr>
            <a:r>
              <a:rPr lang="en-US" dirty="0"/>
              <a:t>un </a:t>
            </a:r>
            <a:r>
              <a:rPr lang="en-US" dirty="0" err="1"/>
              <a:t>albero</a:t>
            </a:r>
            <a:r>
              <a:rPr lang="en-US" dirty="0"/>
              <a:t> </a:t>
            </a:r>
            <a:r>
              <a:rPr lang="en-US" dirty="0" err="1"/>
              <a:t>decisionale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Una multinomial logistic regression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Una support vector machine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Il training è </a:t>
            </a:r>
            <a:r>
              <a:rPr lang="en-US" dirty="0" err="1"/>
              <a:t>stato</a:t>
            </a:r>
            <a:r>
              <a:rPr lang="en-US" dirty="0"/>
              <a:t> </a:t>
            </a:r>
            <a:r>
              <a:rPr lang="en-US" dirty="0" err="1"/>
              <a:t>fatto</a:t>
            </a:r>
            <a:r>
              <a:rPr lang="en-US" dirty="0"/>
              <a:t> </a:t>
            </a:r>
            <a:r>
              <a:rPr lang="en-US" dirty="0" err="1"/>
              <a:t>usando</a:t>
            </a:r>
            <a:r>
              <a:rPr lang="en-US" dirty="0"/>
              <a:t> la LOPOCV </a:t>
            </a:r>
            <a:r>
              <a:rPr lang="en-US" dirty="0" err="1"/>
              <a:t>d’apprima</a:t>
            </a:r>
            <a:r>
              <a:rPr lang="en-US" dirty="0"/>
              <a:t> </a:t>
            </a:r>
            <a:r>
              <a:rPr lang="en-US" dirty="0" err="1"/>
              <a:t>sull’intero</a:t>
            </a:r>
            <a:r>
              <a:rPr lang="en-US" dirty="0"/>
              <a:t> set di features. Poi, in </a:t>
            </a:r>
            <a:r>
              <a:rPr lang="en-US" dirty="0" err="1"/>
              <a:t>seguito</a:t>
            </a:r>
            <a:r>
              <a:rPr lang="en-US" dirty="0"/>
              <a:t>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valutazione</a:t>
            </a:r>
            <a:r>
              <a:rPr lang="en-US" dirty="0"/>
              <a:t> </a:t>
            </a:r>
            <a:r>
              <a:rPr lang="en-US" dirty="0" err="1"/>
              <a:t>dell’importanza</a:t>
            </a:r>
            <a:r>
              <a:rPr lang="en-US" dirty="0"/>
              <a:t> di </a:t>
            </a:r>
            <a:r>
              <a:rPr lang="en-US" dirty="0" err="1"/>
              <a:t>queste</a:t>
            </a:r>
            <a:r>
              <a:rPr lang="en-US" dirty="0"/>
              <a:t> </a:t>
            </a:r>
            <a:r>
              <a:rPr lang="en-US" dirty="0" err="1"/>
              <a:t>ultime</a:t>
            </a:r>
            <a:r>
              <a:rPr lang="en-US" dirty="0"/>
              <a:t>, </a:t>
            </a:r>
            <a:r>
              <a:rPr lang="en-US" dirty="0" err="1"/>
              <a:t>si</a:t>
            </a:r>
            <a:r>
              <a:rPr lang="en-US" dirty="0"/>
              <a:t> è </a:t>
            </a:r>
            <a:r>
              <a:rPr lang="en-US" dirty="0" err="1"/>
              <a:t>ripetuto</a:t>
            </a:r>
            <a:r>
              <a:rPr lang="en-US" dirty="0"/>
              <a:t> il training </a:t>
            </a:r>
            <a:r>
              <a:rPr lang="en-US" dirty="0" err="1"/>
              <a:t>sul</a:t>
            </a:r>
            <a:r>
              <a:rPr lang="en-US" dirty="0"/>
              <a:t> dataset ridotto in </a:t>
            </a:r>
            <a:r>
              <a:rPr lang="en-US" dirty="0" err="1"/>
              <a:t>dimensionalità</a:t>
            </a:r>
            <a:r>
              <a:rPr lang="en-US" dirty="0"/>
              <a:t>.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TAP 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Per </a:t>
            </a:r>
            <a:r>
              <a:rPr lang="en-US" dirty="0" err="1"/>
              <a:t>motivi</a:t>
            </a:r>
            <a:r>
              <a:rPr lang="en-US" dirty="0"/>
              <a:t> di tempo, ci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focalizzarà</a:t>
            </a:r>
            <a:r>
              <a:rPr lang="en-US" dirty="0"/>
              <a:t> sui </a:t>
            </a:r>
            <a:r>
              <a:rPr lang="en-US" dirty="0" err="1"/>
              <a:t>risultati</a:t>
            </a:r>
            <a:r>
              <a:rPr lang="en-US" dirty="0"/>
              <a:t> relative </a:t>
            </a:r>
            <a:r>
              <a:rPr lang="en-US" dirty="0" err="1"/>
              <a:t>alla</a:t>
            </a:r>
            <a:r>
              <a:rPr lang="en-US" dirty="0"/>
              <a:t> SVM, la quale ha </a:t>
            </a:r>
            <a:r>
              <a:rPr lang="en-US" dirty="0" err="1"/>
              <a:t>mostrato</a:t>
            </a:r>
            <a:r>
              <a:rPr lang="en-US" dirty="0"/>
              <a:t> le performance </a:t>
            </a:r>
            <a:r>
              <a:rPr lang="en-US" dirty="0" err="1"/>
              <a:t>migliori</a:t>
            </a:r>
            <a:r>
              <a:rPr lang="en-US" dirty="0"/>
              <a:t>. Per </a:t>
            </a:r>
            <a:r>
              <a:rPr lang="en-US" dirty="0" err="1"/>
              <a:t>essa</a:t>
            </a:r>
            <a:r>
              <a:rPr lang="en-US" dirty="0"/>
              <a:t> è </a:t>
            </a:r>
            <a:r>
              <a:rPr lang="en-US" dirty="0" err="1"/>
              <a:t>stato</a:t>
            </a:r>
            <a:r>
              <a:rPr lang="en-US" dirty="0"/>
              <a:t> </a:t>
            </a:r>
            <a:r>
              <a:rPr lang="en-US" dirty="0" err="1"/>
              <a:t>usato</a:t>
            </a:r>
            <a:r>
              <a:rPr lang="en-US" dirty="0"/>
              <a:t> un kernel </a:t>
            </a:r>
            <a:r>
              <a:rPr lang="en-US" dirty="0" err="1"/>
              <a:t>gaussiano</a:t>
            </a:r>
            <a:r>
              <a:rPr lang="en-US" dirty="0"/>
              <a:t> e il tuning del </a:t>
            </a:r>
            <a:r>
              <a:rPr lang="en-US" dirty="0" err="1"/>
              <a:t>parametro</a:t>
            </a:r>
            <a:r>
              <a:rPr lang="en-US" dirty="0"/>
              <a:t> di </a:t>
            </a:r>
            <a:r>
              <a:rPr lang="en-US" dirty="0" err="1"/>
              <a:t>regolarizzazione</a:t>
            </a:r>
            <a:r>
              <a:rPr lang="en-US" dirty="0"/>
              <a:t> è </a:t>
            </a:r>
            <a:r>
              <a:rPr lang="en-US" dirty="0" err="1"/>
              <a:t>stato</a:t>
            </a:r>
            <a:r>
              <a:rPr lang="en-US" dirty="0"/>
              <a:t> </a:t>
            </a:r>
            <a:r>
              <a:rPr lang="en-US" dirty="0" err="1"/>
              <a:t>fatto</a:t>
            </a:r>
            <a:r>
              <a:rPr lang="en-US" dirty="0"/>
              <a:t> </a:t>
            </a:r>
            <a:r>
              <a:rPr lang="en-US" dirty="0" err="1"/>
              <a:t>durante</a:t>
            </a:r>
            <a:r>
              <a:rPr lang="en-US" dirty="0"/>
              <a:t> la </a:t>
            </a:r>
            <a:r>
              <a:rPr lang="en-US" dirty="0" err="1"/>
              <a:t>validazione</a:t>
            </a:r>
            <a:r>
              <a:rPr lang="en-US" dirty="0"/>
              <a:t>. </a:t>
            </a:r>
            <a:r>
              <a:rPr lang="en-US" dirty="0" err="1"/>
              <a:t>Infine</a:t>
            </a:r>
            <a:r>
              <a:rPr lang="en-US" dirty="0"/>
              <a:t>, le features </a:t>
            </a:r>
            <a:r>
              <a:rPr lang="en-US" dirty="0" err="1"/>
              <a:t>sono</a:t>
            </a:r>
            <a:r>
              <a:rPr lang="en-US" dirty="0"/>
              <a:t> state </a:t>
            </a:r>
            <a:r>
              <a:rPr lang="en-US" dirty="0" err="1"/>
              <a:t>selezionate</a:t>
            </a:r>
            <a:r>
              <a:rPr lang="en-US" dirty="0"/>
              <a:t> </a:t>
            </a:r>
            <a:r>
              <a:rPr lang="en-US" dirty="0" err="1"/>
              <a:t>manualmente</a:t>
            </a:r>
            <a:r>
              <a:rPr lang="en-US" dirty="0"/>
              <a:t> </a:t>
            </a:r>
            <a:r>
              <a:rPr lang="en-US" dirty="0" err="1"/>
              <a:t>mediante</a:t>
            </a:r>
            <a:r>
              <a:rPr lang="en-US" dirty="0"/>
              <a:t> </a:t>
            </a:r>
            <a:r>
              <a:rPr lang="en-US" dirty="0" err="1"/>
              <a:t>l’utilizzo</a:t>
            </a:r>
            <a:r>
              <a:rPr lang="en-US" dirty="0"/>
              <a:t> di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soglia</a:t>
            </a:r>
            <a:r>
              <a:rPr lang="en-US" dirty="0"/>
              <a:t>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8A072BB-9AFE-7304-A480-2C0295C31D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2128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B8F72A-3F0C-105A-096E-A4DBF0B986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1A0D03D-4C0C-1AE9-662C-08D9535D64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EAD7757-4D9F-E4FE-D62F-A42A8DCFC7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 performance di </a:t>
            </a:r>
            <a:r>
              <a:rPr lang="en-US" dirty="0" err="1"/>
              <a:t>classificazione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state </a:t>
            </a:r>
            <a:r>
              <a:rPr lang="en-US" dirty="0" err="1"/>
              <a:t>valutate</a:t>
            </a:r>
            <a:r>
              <a:rPr lang="en-US" dirty="0"/>
              <a:t> </a:t>
            </a:r>
            <a:r>
              <a:rPr lang="en-US" dirty="0" err="1"/>
              <a:t>mediante</a:t>
            </a:r>
            <a:r>
              <a:rPr lang="en-US" dirty="0"/>
              <a:t> confusion matrix e </a:t>
            </a:r>
            <a:r>
              <a:rPr lang="en-US" dirty="0" err="1"/>
              <a:t>metriche</a:t>
            </a:r>
            <a:r>
              <a:rPr lang="en-US" dirty="0"/>
              <a:t> standard, </a:t>
            </a:r>
            <a:r>
              <a:rPr lang="en-US" dirty="0" err="1"/>
              <a:t>quali</a:t>
            </a:r>
            <a:r>
              <a:rPr lang="en-US" dirty="0"/>
              <a:t> … </a:t>
            </a:r>
          </a:p>
          <a:p>
            <a:endParaRPr lang="en-US" dirty="0"/>
          </a:p>
          <a:p>
            <a:r>
              <a:rPr lang="en-US" dirty="0"/>
              <a:t>La CM </a:t>
            </a:r>
            <a:r>
              <a:rPr lang="en-US" dirty="0" err="1"/>
              <a:t>presenta</a:t>
            </a:r>
            <a:r>
              <a:rPr lang="en-US" dirty="0"/>
              <a:t> </a:t>
            </a:r>
            <a:r>
              <a:rPr lang="en-US" dirty="0" err="1"/>
              <a:t>sulle</a:t>
            </a:r>
            <a:r>
              <a:rPr lang="en-US" dirty="0"/>
              <a:t> </a:t>
            </a:r>
            <a:r>
              <a:rPr lang="en-US" dirty="0" err="1"/>
              <a:t>colonne</a:t>
            </a:r>
            <a:r>
              <a:rPr lang="en-US" dirty="0"/>
              <a:t> le </a:t>
            </a:r>
            <a:r>
              <a:rPr lang="en-US" dirty="0" err="1"/>
              <a:t>predizioni</a:t>
            </a:r>
            <a:r>
              <a:rPr lang="en-US" dirty="0"/>
              <a:t>, </a:t>
            </a:r>
            <a:r>
              <a:rPr lang="en-US" dirty="0" err="1"/>
              <a:t>mentre</a:t>
            </a:r>
            <a:r>
              <a:rPr lang="en-US" dirty="0"/>
              <a:t> </a:t>
            </a:r>
            <a:r>
              <a:rPr lang="en-US" dirty="0" err="1"/>
              <a:t>sulle</a:t>
            </a:r>
            <a:r>
              <a:rPr lang="en-US" dirty="0"/>
              <a:t> </a:t>
            </a:r>
            <a:r>
              <a:rPr lang="en-US" dirty="0" err="1"/>
              <a:t>righe</a:t>
            </a:r>
            <a:r>
              <a:rPr lang="en-US" dirty="0"/>
              <a:t> le </a:t>
            </a:r>
            <a:r>
              <a:rPr lang="en-US" dirty="0" err="1"/>
              <a:t>vere</a:t>
            </a:r>
            <a:r>
              <a:rPr lang="en-US" dirty="0"/>
              <a:t> </a:t>
            </a:r>
            <a:r>
              <a:rPr lang="en-US" dirty="0" err="1"/>
              <a:t>classi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segnali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Tap </a:t>
            </a:r>
          </a:p>
          <a:p>
            <a:endParaRPr lang="en-US" dirty="0"/>
          </a:p>
          <a:p>
            <a:r>
              <a:rPr lang="en-US" dirty="0" err="1"/>
              <a:t>Oltre</a:t>
            </a:r>
            <a:r>
              <a:rPr lang="en-US" dirty="0"/>
              <a:t> alle </a:t>
            </a:r>
            <a:r>
              <a:rPr lang="en-US" dirty="0" err="1"/>
              <a:t>predizioni</a:t>
            </a:r>
            <a:r>
              <a:rPr lang="en-US" dirty="0"/>
              <a:t> </a:t>
            </a:r>
            <a:r>
              <a:rPr lang="en-US" dirty="0" err="1"/>
              <a:t>corrette</a:t>
            </a:r>
            <a:r>
              <a:rPr lang="en-US" dirty="0"/>
              <a:t>, </a:t>
            </a:r>
            <a:r>
              <a:rPr lang="en-US" dirty="0" err="1"/>
              <a:t>stanti</a:t>
            </a:r>
            <a:r>
              <a:rPr lang="en-US" dirty="0"/>
              <a:t> </a:t>
            </a:r>
            <a:r>
              <a:rPr lang="en-US" dirty="0" err="1"/>
              <a:t>sulla</a:t>
            </a:r>
            <a:r>
              <a:rPr lang="en-US" dirty="0"/>
              <a:t> </a:t>
            </a:r>
            <a:r>
              <a:rPr lang="en-US" dirty="0" err="1"/>
              <a:t>diagonale</a:t>
            </a:r>
            <a:r>
              <a:rPr lang="en-US" dirty="0"/>
              <a:t> </a:t>
            </a:r>
            <a:r>
              <a:rPr lang="en-US" dirty="0" err="1"/>
              <a:t>principale</a:t>
            </a:r>
            <a:r>
              <a:rPr lang="en-US" dirty="0"/>
              <a:t>, di </a:t>
            </a:r>
            <a:r>
              <a:rPr lang="en-US" dirty="0" err="1"/>
              <a:t>particolare</a:t>
            </a:r>
            <a:r>
              <a:rPr lang="en-US" dirty="0"/>
              <a:t> interesse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gli</a:t>
            </a:r>
            <a:r>
              <a:rPr lang="en-US" dirty="0"/>
              <a:t> </a:t>
            </a:r>
            <a:r>
              <a:rPr lang="en-US" dirty="0" err="1"/>
              <a:t>errori</a:t>
            </a:r>
            <a:r>
              <a:rPr lang="en-US" dirty="0"/>
              <a:t> di </a:t>
            </a:r>
            <a:r>
              <a:rPr lang="en-US" dirty="0" err="1"/>
              <a:t>misclassificazione</a:t>
            </a:r>
            <a:r>
              <a:rPr lang="en-US" dirty="0"/>
              <a:t> </a:t>
            </a:r>
            <a:r>
              <a:rPr lang="en-US" dirty="0" err="1"/>
              <a:t>evidenziati</a:t>
            </a:r>
            <a:r>
              <a:rPr lang="en-US" dirty="0"/>
              <a:t>. </a:t>
            </a:r>
          </a:p>
          <a:p>
            <a:r>
              <a:rPr lang="en-US" dirty="0"/>
              <a:t>In </a:t>
            </a:r>
            <a:r>
              <a:rPr lang="en-US" dirty="0" err="1"/>
              <a:t>arancione</a:t>
            </a:r>
            <a:r>
              <a:rPr lang="en-US" dirty="0"/>
              <a:t>, </a:t>
            </a:r>
            <a:r>
              <a:rPr lang="en-US" dirty="0" err="1"/>
              <a:t>l’errore</a:t>
            </a:r>
            <a:r>
              <a:rPr lang="en-US" dirty="0"/>
              <a:t> di </a:t>
            </a:r>
            <a:r>
              <a:rPr lang="en-US" dirty="0" err="1"/>
              <a:t>classificare</a:t>
            </a:r>
            <a:r>
              <a:rPr lang="en-US" dirty="0"/>
              <a:t> </a:t>
            </a:r>
            <a:r>
              <a:rPr lang="en-US" dirty="0" err="1"/>
              <a:t>segnali</a:t>
            </a:r>
            <a:r>
              <a:rPr lang="en-US" dirty="0"/>
              <a:t> PROVENIENTI da </a:t>
            </a:r>
            <a:r>
              <a:rPr lang="en-US" dirty="0" err="1"/>
              <a:t>regioni</a:t>
            </a:r>
            <a:r>
              <a:rPr lang="en-US" dirty="0"/>
              <a:t> INDIFFERENTI come </a:t>
            </a:r>
            <a:r>
              <a:rPr lang="en-US" dirty="0" err="1"/>
              <a:t>provenienti</a:t>
            </a:r>
            <a:r>
              <a:rPr lang="en-US" dirty="0"/>
              <a:t> da </a:t>
            </a:r>
            <a:r>
              <a:rPr lang="en-US" dirty="0" err="1"/>
              <a:t>regiorni</a:t>
            </a:r>
            <a:r>
              <a:rPr lang="en-US" dirty="0"/>
              <a:t> EFFICACI, e in rosso </a:t>
            </a:r>
            <a:r>
              <a:rPr lang="en-US" dirty="0" err="1"/>
              <a:t>l’errore</a:t>
            </a:r>
            <a:r>
              <a:rPr lang="en-US" dirty="0"/>
              <a:t> di </a:t>
            </a:r>
            <a:r>
              <a:rPr lang="en-US" dirty="0" err="1"/>
              <a:t>classificare</a:t>
            </a:r>
            <a:r>
              <a:rPr lang="en-US" dirty="0"/>
              <a:t> </a:t>
            </a:r>
            <a:r>
              <a:rPr lang="en-US" dirty="0" err="1"/>
              <a:t>segnali</a:t>
            </a:r>
            <a:r>
              <a:rPr lang="en-US" dirty="0"/>
              <a:t> PROVENIENTI da </a:t>
            </a:r>
            <a:r>
              <a:rPr lang="en-US" dirty="0" err="1"/>
              <a:t>regioni</a:t>
            </a:r>
            <a:r>
              <a:rPr lang="en-US" dirty="0"/>
              <a:t>  PERICOLOSE come PROVENIENTI da </a:t>
            </a:r>
            <a:r>
              <a:rPr lang="en-US" dirty="0" err="1"/>
              <a:t>regioni</a:t>
            </a:r>
            <a:r>
              <a:rPr lang="en-US" dirty="0"/>
              <a:t> EFFICACI. </a:t>
            </a:r>
            <a:r>
              <a:rPr lang="en-US" dirty="0" err="1"/>
              <a:t>Queste</a:t>
            </a:r>
            <a:r>
              <a:rPr lang="en-US" dirty="0"/>
              <a:t> </a:t>
            </a:r>
            <a:r>
              <a:rPr lang="en-US" dirty="0" err="1"/>
              <a:t>misclassificazioni</a:t>
            </a:r>
            <a:r>
              <a:rPr lang="en-US" dirty="0"/>
              <a:t> non solo </a:t>
            </a:r>
            <a:r>
              <a:rPr lang="en-US" dirty="0" err="1"/>
              <a:t>ridurrebbero</a:t>
            </a:r>
            <a:r>
              <a:rPr lang="en-US" dirty="0"/>
              <a:t> la </a:t>
            </a:r>
            <a:r>
              <a:rPr lang="en-US" dirty="0" err="1"/>
              <a:t>bontà</a:t>
            </a:r>
            <a:r>
              <a:rPr lang="en-US" dirty="0"/>
              <a:t> </a:t>
            </a:r>
            <a:r>
              <a:rPr lang="en-US" dirty="0" err="1"/>
              <a:t>dell’ablazione</a:t>
            </a:r>
            <a:r>
              <a:rPr lang="en-US" dirty="0"/>
              <a:t>, ma </a:t>
            </a:r>
            <a:r>
              <a:rPr lang="en-US" dirty="0" err="1"/>
              <a:t>risulterebbero</a:t>
            </a:r>
            <a:r>
              <a:rPr lang="en-US" dirty="0"/>
              <a:t> </a:t>
            </a:r>
            <a:r>
              <a:rPr lang="en-US" dirty="0" err="1"/>
              <a:t>anche</a:t>
            </a:r>
            <a:r>
              <a:rPr lang="en-US" dirty="0"/>
              <a:t> </a:t>
            </a:r>
            <a:r>
              <a:rPr lang="en-US" dirty="0" err="1"/>
              <a:t>dannose</a:t>
            </a:r>
            <a:r>
              <a:rPr lang="en-US" dirty="0"/>
              <a:t> per il </a:t>
            </a:r>
            <a:r>
              <a:rPr lang="en-US" dirty="0" err="1"/>
              <a:t>paziente</a:t>
            </a:r>
            <a:r>
              <a:rPr lang="en-US" dirty="0"/>
              <a:t> </a:t>
            </a:r>
            <a:r>
              <a:rPr lang="en-US" dirty="0" err="1"/>
              <a:t>stesso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BB054A7-EA0C-61FE-12E6-285E90092C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0327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B670BB-A997-5A86-56B8-7DE7F018CA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D82B8513-64E2-8B22-BE0E-55B7C7779D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989E74CA-E196-2569-47E7-A986D6EBA9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Dalle performance </a:t>
            </a:r>
            <a:r>
              <a:rPr lang="en-US" dirty="0" err="1"/>
              <a:t>riportate</a:t>
            </a:r>
            <a:r>
              <a:rPr lang="en-US" dirty="0"/>
              <a:t> </a:t>
            </a:r>
            <a:r>
              <a:rPr lang="en-US" dirty="0" err="1"/>
              <a:t>nelle</a:t>
            </a:r>
            <a:r>
              <a:rPr lang="en-US" dirty="0"/>
              <a:t> confusion matrix e </a:t>
            </a:r>
            <a:r>
              <a:rPr lang="en-US" dirty="0" err="1"/>
              <a:t>nelle</a:t>
            </a:r>
            <a:r>
              <a:rPr lang="en-US" dirty="0"/>
              <a:t> </a:t>
            </a:r>
            <a:r>
              <a:rPr lang="en-US" dirty="0" err="1"/>
              <a:t>tabelle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metriche</a:t>
            </a:r>
            <a:r>
              <a:rPr lang="en-US" dirty="0"/>
              <a:t>,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può</a:t>
            </a:r>
            <a:r>
              <a:rPr lang="en-US" dirty="0"/>
              <a:t> </a:t>
            </a:r>
            <a:r>
              <a:rPr lang="en-US" dirty="0" err="1"/>
              <a:t>osservare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: </a:t>
            </a:r>
          </a:p>
          <a:p>
            <a:endParaRPr lang="en-US" dirty="0"/>
          </a:p>
          <a:p>
            <a:r>
              <a:rPr lang="en-US" dirty="0"/>
              <a:t>TAP</a:t>
            </a:r>
          </a:p>
          <a:p>
            <a:pPr marL="171450" indent="-171450">
              <a:buFontTx/>
              <a:buChar char="-"/>
            </a:pPr>
            <a:r>
              <a:rPr lang="en-US" dirty="0"/>
              <a:t>Il KB classifier, </a:t>
            </a:r>
            <a:r>
              <a:rPr lang="en-US" dirty="0" err="1"/>
              <a:t>pur</a:t>
            </a:r>
            <a:r>
              <a:rPr lang="en-US" dirty="0"/>
              <a:t> </a:t>
            </a:r>
            <a:r>
              <a:rPr lang="en-US" dirty="0" err="1"/>
              <a:t>essendo</a:t>
            </a:r>
            <a:r>
              <a:rPr lang="en-US" dirty="0"/>
              <a:t> semplice e </a:t>
            </a:r>
            <a:r>
              <a:rPr lang="en-US" dirty="0" err="1"/>
              <a:t>facilmente</a:t>
            </a:r>
            <a:r>
              <a:rPr lang="en-US" dirty="0"/>
              <a:t> </a:t>
            </a:r>
            <a:r>
              <a:rPr lang="en-US" dirty="0" err="1"/>
              <a:t>spiegabile</a:t>
            </a:r>
            <a:r>
              <a:rPr lang="en-US" dirty="0"/>
              <a:t> </a:t>
            </a:r>
            <a:r>
              <a:rPr lang="en-US" dirty="0" err="1"/>
              <a:t>anche</a:t>
            </a:r>
            <a:r>
              <a:rPr lang="en-US" dirty="0"/>
              <a:t>, ad </a:t>
            </a:r>
            <a:r>
              <a:rPr lang="en-US" dirty="0" err="1"/>
              <a:t>esempio</a:t>
            </a:r>
            <a:r>
              <a:rPr lang="en-US" dirty="0"/>
              <a:t>, a </a:t>
            </a:r>
            <a:r>
              <a:rPr lang="en-US" dirty="0" err="1"/>
              <a:t>clinici</a:t>
            </a:r>
            <a:r>
              <a:rPr lang="en-US" dirty="0"/>
              <a:t> non </a:t>
            </a:r>
            <a:r>
              <a:rPr lang="en-US" dirty="0" err="1"/>
              <a:t>esperti</a:t>
            </a:r>
            <a:r>
              <a:rPr lang="en-US" dirty="0"/>
              <a:t> in machine learning, e </a:t>
            </a:r>
            <a:r>
              <a:rPr lang="en-US" dirty="0" err="1"/>
              <a:t>seppur</a:t>
            </a:r>
            <a:r>
              <a:rPr lang="en-US" dirty="0"/>
              <a:t> </a:t>
            </a:r>
            <a:r>
              <a:rPr lang="en-US" dirty="0" err="1"/>
              <a:t>riuscendo</a:t>
            </a:r>
            <a:r>
              <a:rPr lang="en-US" dirty="0"/>
              <a:t>  </a:t>
            </a:r>
            <a:r>
              <a:rPr lang="en-US" dirty="0" err="1"/>
              <a:t>almeno</a:t>
            </a:r>
            <a:r>
              <a:rPr lang="en-US" dirty="0"/>
              <a:t> </a:t>
            </a:r>
            <a:r>
              <a:rPr lang="en-US" dirty="0" err="1"/>
              <a:t>parzialmente</a:t>
            </a:r>
            <a:r>
              <a:rPr lang="en-US" dirty="0"/>
              <a:t> </a:t>
            </a:r>
            <a:r>
              <a:rPr lang="en-US" dirty="0" err="1"/>
              <a:t>nella</a:t>
            </a:r>
            <a:r>
              <a:rPr lang="en-US" dirty="0"/>
              <a:t> </a:t>
            </a:r>
            <a:r>
              <a:rPr lang="en-US" dirty="0" err="1"/>
              <a:t>classificazione</a:t>
            </a:r>
            <a:r>
              <a:rPr lang="en-US" dirty="0"/>
              <a:t>, a causa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rigidità</a:t>
            </a:r>
            <a:r>
              <a:rPr lang="en-US" dirty="0"/>
              <a:t> </a:t>
            </a:r>
            <a:r>
              <a:rPr lang="en-US" dirty="0" err="1"/>
              <a:t>intrinseca</a:t>
            </a:r>
            <a:r>
              <a:rPr lang="en-US" dirty="0"/>
              <a:t> è affetto da </a:t>
            </a:r>
            <a:r>
              <a:rPr lang="en-US" dirty="0" err="1"/>
              <a:t>importanti</a:t>
            </a:r>
            <a:r>
              <a:rPr lang="en-US" dirty="0"/>
              <a:t> </a:t>
            </a:r>
            <a:r>
              <a:rPr lang="en-US" dirty="0" err="1"/>
              <a:t>errori</a:t>
            </a:r>
            <a:r>
              <a:rPr lang="en-US" dirty="0"/>
              <a:t> di </a:t>
            </a:r>
            <a:r>
              <a:rPr lang="en-US" dirty="0" err="1"/>
              <a:t>misclassificazione</a:t>
            </a:r>
            <a:r>
              <a:rPr lang="en-US" dirty="0"/>
              <a:t>.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TAP</a:t>
            </a:r>
          </a:p>
          <a:p>
            <a:pPr marL="171450" indent="-171450">
              <a:buFontTx/>
              <a:buChar char="-"/>
            </a:pPr>
            <a:r>
              <a:rPr lang="en-US" dirty="0"/>
              <a:t>La SVM  </a:t>
            </a:r>
            <a:r>
              <a:rPr lang="en-US" dirty="0" err="1"/>
              <a:t>risulta</a:t>
            </a:r>
            <a:r>
              <a:rPr lang="en-US" dirty="0"/>
              <a:t> </a:t>
            </a:r>
            <a:r>
              <a:rPr lang="en-US" dirty="0" err="1"/>
              <a:t>essere</a:t>
            </a:r>
            <a:r>
              <a:rPr lang="en-US" dirty="0"/>
              <a:t> il </a:t>
            </a:r>
            <a:r>
              <a:rPr lang="en-US" dirty="0" err="1"/>
              <a:t>miglior</a:t>
            </a:r>
            <a:r>
              <a:rPr lang="en-US" dirty="0"/>
              <a:t> </a:t>
            </a:r>
            <a:r>
              <a:rPr lang="en-US" dirty="0" err="1"/>
              <a:t>modello</a:t>
            </a:r>
            <a:r>
              <a:rPr lang="en-US" dirty="0"/>
              <a:t>, </a:t>
            </a:r>
            <a:r>
              <a:rPr lang="en-US" dirty="0" err="1"/>
              <a:t>anche</a:t>
            </a:r>
            <a:r>
              <a:rPr lang="en-US" dirty="0"/>
              <a:t> </a:t>
            </a:r>
            <a:r>
              <a:rPr lang="en-US" dirty="0" err="1"/>
              <a:t>grazie</a:t>
            </a:r>
            <a:r>
              <a:rPr lang="en-US" dirty="0"/>
              <a:t>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capacità</a:t>
            </a:r>
            <a:r>
              <a:rPr lang="en-US" dirty="0"/>
              <a:t> di </a:t>
            </a:r>
            <a:r>
              <a:rPr lang="en-US" dirty="0" err="1"/>
              <a:t>catturare</a:t>
            </a:r>
            <a:r>
              <a:rPr lang="en-US" dirty="0"/>
              <a:t> le </a:t>
            </a:r>
            <a:r>
              <a:rPr lang="en-US" dirty="0" err="1"/>
              <a:t>relazioni</a:t>
            </a:r>
            <a:r>
              <a:rPr lang="en-US" dirty="0"/>
              <a:t> non-</a:t>
            </a:r>
            <a:r>
              <a:rPr lang="en-US" dirty="0" err="1"/>
              <a:t>lineari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le features. Per </a:t>
            </a:r>
            <a:r>
              <a:rPr lang="en-US" dirty="0" err="1"/>
              <a:t>essa</a:t>
            </a:r>
            <a:r>
              <a:rPr lang="en-US" dirty="0"/>
              <a:t>, I </a:t>
            </a:r>
            <a:r>
              <a:rPr lang="en-US" dirty="0" err="1"/>
              <a:t>risultati</a:t>
            </a:r>
            <a:r>
              <a:rPr lang="en-US" dirty="0"/>
              <a:t> </a:t>
            </a:r>
            <a:r>
              <a:rPr lang="en-US" dirty="0" err="1"/>
              <a:t>ottenuti</a:t>
            </a:r>
            <a:r>
              <a:rPr lang="en-US" dirty="0"/>
              <a:t> in </a:t>
            </a:r>
            <a:r>
              <a:rPr lang="en-US" dirty="0" err="1"/>
              <a:t>termine</a:t>
            </a:r>
            <a:r>
              <a:rPr lang="en-US" dirty="0"/>
              <a:t> di Weighted F1 score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b="1" dirty="0" err="1"/>
              <a:t>incoraggianti</a:t>
            </a:r>
            <a:r>
              <a:rPr lang="en-US" dirty="0"/>
              <a:t>. </a:t>
            </a:r>
            <a:r>
              <a:rPr lang="en-US" dirty="0" err="1"/>
              <a:t>Ciò</a:t>
            </a:r>
            <a:r>
              <a:rPr lang="en-US" dirty="0"/>
              <a:t> </a:t>
            </a:r>
            <a:r>
              <a:rPr lang="en-US" dirty="0" err="1"/>
              <a:t>nonostante</a:t>
            </a:r>
            <a:r>
              <a:rPr lang="en-US" dirty="0"/>
              <a:t>, la SVM  è un </a:t>
            </a:r>
            <a:r>
              <a:rPr lang="en-US" dirty="0" err="1"/>
              <a:t>modello</a:t>
            </a:r>
            <a:r>
              <a:rPr lang="en-US" dirty="0"/>
              <a:t> </a:t>
            </a:r>
            <a:r>
              <a:rPr lang="en-US" dirty="0" err="1"/>
              <a:t>difficilmente</a:t>
            </a:r>
            <a:r>
              <a:rPr lang="en-US" dirty="0"/>
              <a:t> </a:t>
            </a:r>
            <a:r>
              <a:rPr lang="en-US" dirty="0" err="1"/>
              <a:t>spiegabile</a:t>
            </a:r>
            <a:r>
              <a:rPr lang="en-US" dirty="0"/>
              <a:t>, ed è </a:t>
            </a:r>
            <a:r>
              <a:rPr lang="en-US" dirty="0" err="1"/>
              <a:t>ancora</a:t>
            </a:r>
            <a:r>
              <a:rPr lang="en-US" dirty="0"/>
              <a:t> </a:t>
            </a:r>
            <a:r>
              <a:rPr lang="en-US" dirty="0" err="1"/>
              <a:t>affetta</a:t>
            </a:r>
            <a:r>
              <a:rPr lang="en-US" dirty="0"/>
              <a:t> da un </a:t>
            </a:r>
            <a:r>
              <a:rPr lang="en-US" dirty="0" err="1"/>
              <a:t>certo</a:t>
            </a:r>
            <a:r>
              <a:rPr lang="en-US" dirty="0"/>
              <a:t> </a:t>
            </a:r>
            <a:r>
              <a:rPr lang="en-US" dirty="0" err="1"/>
              <a:t>grado</a:t>
            </a:r>
            <a:r>
              <a:rPr lang="en-US" dirty="0"/>
              <a:t> di </a:t>
            </a:r>
            <a:r>
              <a:rPr lang="en-US" dirty="0" err="1"/>
              <a:t>errore</a:t>
            </a:r>
            <a:r>
              <a:rPr lang="en-US" dirty="0"/>
              <a:t> di </a:t>
            </a:r>
            <a:r>
              <a:rPr lang="en-US" dirty="0" err="1"/>
              <a:t>misclassificazione</a:t>
            </a:r>
            <a:r>
              <a:rPr lang="en-US" dirty="0"/>
              <a:t>. </a:t>
            </a:r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0A39E21-3366-55F2-017B-A94C64F187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8692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EC1ECC-35C4-9E9A-7438-8127195FC8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D02920C-1C39-0047-B1AC-1C77A4B372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77CE131-34DA-6A2D-0EF1-84C771FA16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Dalla feature importance </a:t>
            </a:r>
            <a:r>
              <a:rPr lang="en-US" dirty="0" err="1"/>
              <a:t>valutata</a:t>
            </a:r>
            <a:r>
              <a:rPr lang="en-US" dirty="0"/>
              <a:t> per il </a:t>
            </a:r>
            <a:r>
              <a:rPr lang="en-US" dirty="0" err="1"/>
              <a:t>modello</a:t>
            </a:r>
            <a:r>
              <a:rPr lang="en-US" dirty="0"/>
              <a:t> SVM è possible </a:t>
            </a:r>
            <a:r>
              <a:rPr lang="en-US" dirty="0" err="1"/>
              <a:t>osservare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le features </a:t>
            </a:r>
            <a:r>
              <a:rPr lang="en-US" dirty="0" err="1"/>
              <a:t>più</a:t>
            </a:r>
            <a:r>
              <a:rPr lang="en-US" dirty="0"/>
              <a:t> </a:t>
            </a:r>
            <a:r>
              <a:rPr lang="en-US" dirty="0" err="1"/>
              <a:t>importanti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</a:t>
            </a:r>
          </a:p>
          <a:p>
            <a:pPr marL="171450" indent="-171450">
              <a:buFontTx/>
              <a:buChar char="-"/>
            </a:pPr>
            <a:r>
              <a:rPr lang="en-US" dirty="0"/>
              <a:t>Il </a:t>
            </a:r>
            <a:r>
              <a:rPr lang="en-US" dirty="0" err="1"/>
              <a:t>numero</a:t>
            </a:r>
            <a:r>
              <a:rPr lang="en-US" dirty="0"/>
              <a:t> di </a:t>
            </a:r>
            <a:r>
              <a:rPr lang="en-US" dirty="0" err="1"/>
              <a:t>aree</a:t>
            </a:r>
            <a:r>
              <a:rPr lang="en-US" dirty="0"/>
              <a:t> </a:t>
            </a:r>
            <a:r>
              <a:rPr lang="en-US" dirty="0" err="1"/>
              <a:t>attive</a:t>
            </a:r>
            <a:r>
              <a:rPr lang="en-US" dirty="0"/>
              <a:t> </a:t>
            </a:r>
            <a:r>
              <a:rPr lang="en-US" dirty="0" err="1"/>
              <a:t>rapportato</a:t>
            </a:r>
            <a:r>
              <a:rPr lang="en-US" dirty="0"/>
              <a:t>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durata</a:t>
            </a:r>
            <a:r>
              <a:rPr lang="en-US" dirty="0"/>
              <a:t> </a:t>
            </a:r>
            <a:r>
              <a:rPr lang="en-US" dirty="0" err="1"/>
              <a:t>complessiva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porzione</a:t>
            </a:r>
            <a:r>
              <a:rPr lang="en-US" dirty="0"/>
              <a:t> </a:t>
            </a:r>
            <a:r>
              <a:rPr lang="en-US" dirty="0" err="1"/>
              <a:t>elettricamente</a:t>
            </a:r>
            <a:r>
              <a:rPr lang="en-US" dirty="0"/>
              <a:t> </a:t>
            </a:r>
            <a:r>
              <a:rPr lang="en-US" dirty="0" err="1"/>
              <a:t>attiva</a:t>
            </a:r>
            <a:r>
              <a:rPr lang="en-US" dirty="0"/>
              <a:t> del </a:t>
            </a:r>
            <a:r>
              <a:rPr lang="en-US" dirty="0" err="1"/>
              <a:t>segnale</a:t>
            </a:r>
            <a:r>
              <a:rPr lang="en-US" dirty="0"/>
              <a:t>, </a:t>
            </a:r>
            <a:r>
              <a:rPr lang="en-US" dirty="0" err="1"/>
              <a:t>descrittivo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densità</a:t>
            </a:r>
            <a:r>
              <a:rPr lang="en-US" dirty="0"/>
              <a:t> di </a:t>
            </a:r>
            <a:r>
              <a:rPr lang="en-US" dirty="0" err="1"/>
              <a:t>attività</a:t>
            </a:r>
            <a:r>
              <a:rPr lang="en-US" dirty="0"/>
              <a:t> </a:t>
            </a:r>
            <a:r>
              <a:rPr lang="en-US" dirty="0" err="1"/>
              <a:t>elettrica</a:t>
            </a:r>
            <a:r>
              <a:rPr lang="en-US" dirty="0"/>
              <a:t> di un </a:t>
            </a:r>
            <a:r>
              <a:rPr lang="en-US" dirty="0" err="1"/>
              <a:t>dato</a:t>
            </a:r>
            <a:r>
              <a:rPr lang="en-US" dirty="0"/>
              <a:t> </a:t>
            </a:r>
            <a:r>
              <a:rPr lang="en-US" dirty="0" err="1"/>
              <a:t>segnale</a:t>
            </a:r>
            <a:r>
              <a:rPr lang="en-US" dirty="0"/>
              <a:t>,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L’istante</a:t>
            </a:r>
            <a:r>
              <a:rPr lang="en-US" dirty="0"/>
              <a:t> di </a:t>
            </a:r>
            <a:r>
              <a:rPr lang="en-US" dirty="0" err="1"/>
              <a:t>occorrenza</a:t>
            </a:r>
            <a:r>
              <a:rPr lang="en-US" dirty="0"/>
              <a:t> del secondo </a:t>
            </a:r>
            <a:r>
              <a:rPr lang="en-US" dirty="0" err="1"/>
              <a:t>picco</a:t>
            </a:r>
            <a:r>
              <a:rPr lang="en-US" dirty="0"/>
              <a:t>,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</a:t>
            </a:r>
            <a:r>
              <a:rPr lang="en-US" dirty="0" err="1"/>
              <a:t>caso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classe</a:t>
            </a:r>
            <a:r>
              <a:rPr lang="en-US" dirty="0"/>
              <a:t> </a:t>
            </a:r>
            <a:r>
              <a:rPr lang="en-US" dirty="0" err="1"/>
              <a:t>pericolosa</a:t>
            </a:r>
            <a:r>
              <a:rPr lang="en-US" dirty="0"/>
              <a:t> è </a:t>
            </a:r>
            <a:r>
              <a:rPr lang="en-US" dirty="0" err="1"/>
              <a:t>relativo</a:t>
            </a:r>
            <a:r>
              <a:rPr lang="en-US" dirty="0"/>
              <a:t>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conduzione</a:t>
            </a:r>
            <a:r>
              <a:rPr lang="en-US" dirty="0"/>
              <a:t> </a:t>
            </a:r>
            <a:r>
              <a:rPr lang="en-US" dirty="0" err="1"/>
              <a:t>lungo</a:t>
            </a:r>
            <a:r>
              <a:rPr lang="en-US" dirty="0"/>
              <a:t> il fascio di His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L’istante</a:t>
            </a:r>
            <a:r>
              <a:rPr lang="en-US" dirty="0"/>
              <a:t> di </a:t>
            </a:r>
            <a:r>
              <a:rPr lang="en-US" dirty="0" err="1"/>
              <a:t>picco</a:t>
            </a:r>
            <a:r>
              <a:rPr lang="en-US" dirty="0"/>
              <a:t> del </a:t>
            </a:r>
            <a:r>
              <a:rPr lang="en-US" dirty="0" err="1"/>
              <a:t>segnale</a:t>
            </a:r>
            <a:r>
              <a:rPr lang="en-US" dirty="0"/>
              <a:t> cross-</a:t>
            </a:r>
            <a:r>
              <a:rPr lang="en-US" dirty="0" err="1"/>
              <a:t>correlato</a:t>
            </a:r>
            <a:r>
              <a:rPr lang="en-US" dirty="0"/>
              <a:t> con il primo template, </a:t>
            </a:r>
            <a:r>
              <a:rPr lang="en-US" dirty="0" err="1"/>
              <a:t>dei</a:t>
            </a:r>
            <a:r>
              <a:rPr lang="en-US" dirty="0"/>
              <a:t> due </a:t>
            </a:r>
            <a:r>
              <a:rPr lang="en-US" dirty="0" err="1"/>
              <a:t>usati</a:t>
            </a:r>
            <a:r>
              <a:rPr lang="en-US" dirty="0"/>
              <a:t>, </a:t>
            </a:r>
            <a:r>
              <a:rPr lang="en-US" dirty="0" err="1"/>
              <a:t>rappresentativo</a:t>
            </a:r>
            <a:r>
              <a:rPr lang="en-US" dirty="0"/>
              <a:t> </a:t>
            </a:r>
            <a:r>
              <a:rPr lang="en-US" dirty="0" err="1"/>
              <a:t>dell’istante</a:t>
            </a:r>
            <a:r>
              <a:rPr lang="en-US" dirty="0"/>
              <a:t> di </a:t>
            </a:r>
            <a:r>
              <a:rPr lang="en-US" dirty="0" err="1"/>
              <a:t>massima</a:t>
            </a:r>
            <a:r>
              <a:rPr lang="en-US" dirty="0"/>
              <a:t> </a:t>
            </a:r>
            <a:r>
              <a:rPr lang="en-US" dirty="0" err="1"/>
              <a:t>espressione</a:t>
            </a:r>
            <a:r>
              <a:rPr lang="en-US" dirty="0"/>
              <a:t> di un </a:t>
            </a:r>
            <a:r>
              <a:rPr lang="en-US" dirty="0" err="1"/>
              <a:t>comportamento</a:t>
            </a:r>
            <a:r>
              <a:rPr lang="en-US" dirty="0"/>
              <a:t> semplice e </a:t>
            </a:r>
            <a:r>
              <a:rPr lang="en-US" dirty="0" err="1"/>
              <a:t>bifasico</a:t>
            </a:r>
            <a:r>
              <a:rPr lang="en-US" dirty="0"/>
              <a:t> da </a:t>
            </a:r>
            <a:r>
              <a:rPr lang="en-US" dirty="0" err="1"/>
              <a:t>parte</a:t>
            </a:r>
            <a:r>
              <a:rPr lang="en-US" dirty="0"/>
              <a:t> del roving signal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TAP</a:t>
            </a:r>
          </a:p>
          <a:p>
            <a:r>
              <a:rPr lang="en-US" dirty="0" err="1"/>
              <a:t>Osservando</a:t>
            </a:r>
            <a:r>
              <a:rPr lang="en-US" dirty="0"/>
              <a:t> il </a:t>
            </a:r>
            <a:r>
              <a:rPr lang="en-US" dirty="0" err="1"/>
              <a:t>tasso</a:t>
            </a:r>
            <a:r>
              <a:rPr lang="en-US" dirty="0"/>
              <a:t> di </a:t>
            </a:r>
            <a:r>
              <a:rPr lang="en-US" dirty="0" err="1"/>
              <a:t>ricorrenza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features </a:t>
            </a:r>
            <a:r>
              <a:rPr lang="en-US" dirty="0" err="1"/>
              <a:t>nei</a:t>
            </a:r>
            <a:r>
              <a:rPr lang="en-US" dirty="0"/>
              <a:t> </a:t>
            </a:r>
            <a:r>
              <a:rPr lang="en-US" dirty="0" err="1"/>
              <a:t>vari</a:t>
            </a:r>
            <a:r>
              <a:rPr lang="en-US" dirty="0"/>
              <a:t> </a:t>
            </a:r>
            <a:r>
              <a:rPr lang="en-US" dirty="0" err="1"/>
              <a:t>modelli</a:t>
            </a:r>
            <a:r>
              <a:rPr lang="en-US" dirty="0"/>
              <a:t>, quelle </a:t>
            </a:r>
            <a:r>
              <a:rPr lang="en-US" dirty="0" err="1"/>
              <a:t>più</a:t>
            </a:r>
            <a:r>
              <a:rPr lang="en-US" dirty="0"/>
              <a:t> </a:t>
            </a:r>
            <a:r>
              <a:rPr lang="en-US" dirty="0" err="1"/>
              <a:t>utilizzate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o </a:t>
            </a:r>
            <a:r>
              <a:rPr lang="en-US" dirty="0" err="1"/>
              <a:t>basate</a:t>
            </a:r>
            <a:r>
              <a:rPr lang="en-US" dirty="0"/>
              <a:t> </a:t>
            </a:r>
            <a:r>
              <a:rPr lang="en-US" dirty="0" err="1"/>
              <a:t>sull’inviluppo</a:t>
            </a:r>
            <a:r>
              <a:rPr lang="en-US" dirty="0"/>
              <a:t>, e </a:t>
            </a:r>
            <a:r>
              <a:rPr lang="en-US" dirty="0" err="1"/>
              <a:t>dunque</a:t>
            </a:r>
            <a:r>
              <a:rPr lang="en-US" dirty="0"/>
              <a:t> relative alle </a:t>
            </a:r>
            <a:r>
              <a:rPr lang="en-US" dirty="0" err="1"/>
              <a:t>porzioni</a:t>
            </a:r>
            <a:r>
              <a:rPr lang="en-US" dirty="0"/>
              <a:t> </a:t>
            </a:r>
            <a:r>
              <a:rPr lang="en-US" dirty="0" err="1"/>
              <a:t>attive</a:t>
            </a:r>
            <a:r>
              <a:rPr lang="en-US" dirty="0"/>
              <a:t>, o </a:t>
            </a:r>
            <a:r>
              <a:rPr lang="en-US" dirty="0" err="1"/>
              <a:t>basate</a:t>
            </a:r>
            <a:r>
              <a:rPr lang="en-US" dirty="0"/>
              <a:t> </a:t>
            </a:r>
            <a:r>
              <a:rPr lang="en-US" dirty="0" err="1"/>
              <a:t>sul</a:t>
            </a:r>
            <a:r>
              <a:rPr lang="en-US" dirty="0"/>
              <a:t> template matching, e </a:t>
            </a:r>
            <a:r>
              <a:rPr lang="en-US" dirty="0" err="1"/>
              <a:t>dunque</a:t>
            </a:r>
            <a:r>
              <a:rPr lang="en-US" dirty="0"/>
              <a:t> relative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morfologia</a:t>
            </a:r>
            <a:r>
              <a:rPr lang="en-US" dirty="0"/>
              <a:t> del </a:t>
            </a:r>
            <a:r>
              <a:rPr lang="en-US" dirty="0" err="1"/>
              <a:t>segnale</a:t>
            </a:r>
            <a:r>
              <a:rPr lang="en-US" dirty="0"/>
              <a:t>. </a:t>
            </a:r>
          </a:p>
          <a:p>
            <a:r>
              <a:rPr lang="en-US" dirty="0"/>
              <a:t>Non </a:t>
            </a:r>
            <a:r>
              <a:rPr lang="en-US" dirty="0" err="1"/>
              <a:t>c’è</a:t>
            </a:r>
            <a:r>
              <a:rPr lang="en-US" dirty="0"/>
              <a:t> </a:t>
            </a:r>
            <a:r>
              <a:rPr lang="en-US" dirty="0" err="1"/>
              <a:t>invece</a:t>
            </a:r>
            <a:r>
              <a:rPr lang="en-US" dirty="0"/>
              <a:t> </a:t>
            </a:r>
            <a:r>
              <a:rPr lang="en-US" dirty="0" err="1"/>
              <a:t>accordo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quali</a:t>
            </a:r>
            <a:r>
              <a:rPr lang="en-US" dirty="0"/>
              <a:t> </a:t>
            </a:r>
            <a:r>
              <a:rPr lang="en-US" dirty="0" err="1"/>
              <a:t>siano</a:t>
            </a:r>
            <a:r>
              <a:rPr lang="en-US" dirty="0"/>
              <a:t> le features </a:t>
            </a:r>
            <a:r>
              <a:rPr lang="en-US" dirty="0" err="1"/>
              <a:t>basate</a:t>
            </a:r>
            <a:r>
              <a:rPr lang="en-US" dirty="0"/>
              <a:t> </a:t>
            </a:r>
            <a:r>
              <a:rPr lang="en-US" dirty="0" err="1"/>
              <a:t>sulla</a:t>
            </a:r>
            <a:r>
              <a:rPr lang="en-US" dirty="0"/>
              <a:t> STFT </a:t>
            </a:r>
            <a:r>
              <a:rPr lang="en-US" dirty="0" err="1"/>
              <a:t>più</a:t>
            </a:r>
            <a:r>
              <a:rPr lang="en-US" dirty="0"/>
              <a:t> significative, per </a:t>
            </a:r>
            <a:r>
              <a:rPr lang="en-US" dirty="0" err="1"/>
              <a:t>quanto</a:t>
            </a:r>
            <a:r>
              <a:rPr lang="en-US" dirty="0"/>
              <a:t> </a:t>
            </a:r>
            <a:r>
              <a:rPr lang="en-US" dirty="0" err="1"/>
              <a:t>ogni</a:t>
            </a:r>
            <a:r>
              <a:rPr lang="en-US" dirty="0"/>
              <a:t> </a:t>
            </a:r>
            <a:r>
              <a:rPr lang="en-US" dirty="0" err="1"/>
              <a:t>modello</a:t>
            </a:r>
            <a:r>
              <a:rPr lang="en-US" dirty="0"/>
              <a:t> ne </a:t>
            </a:r>
            <a:r>
              <a:rPr lang="en-US" dirty="0" err="1"/>
              <a:t>faccia</a:t>
            </a:r>
            <a:r>
              <a:rPr lang="en-US" dirty="0"/>
              <a:t> </a:t>
            </a:r>
            <a:r>
              <a:rPr lang="en-US" dirty="0" err="1"/>
              <a:t>uso</a:t>
            </a:r>
            <a:r>
              <a:rPr lang="en-US" dirty="0"/>
              <a:t>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B71B60A-D1BC-0406-3CE5-43309C0650A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1167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64CD4C-E77E-1FB7-B929-D3CC7AE336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57C0E230-4491-1AA4-A140-C19D6C7D41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83CC37C1-B6D7-E670-93DD-76A7EE32C5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</a:t>
            </a:r>
            <a:r>
              <a:rPr lang="en-US" dirty="0" err="1"/>
              <a:t>conclusione</a:t>
            </a:r>
            <a:r>
              <a:rPr lang="en-US" dirty="0"/>
              <a:t>, </a:t>
            </a:r>
            <a:r>
              <a:rPr lang="en-US" dirty="0" err="1"/>
              <a:t>questo</a:t>
            </a:r>
            <a:r>
              <a:rPr lang="en-US" dirty="0"/>
              <a:t> studio ha </a:t>
            </a:r>
            <a:r>
              <a:rPr lang="en-US" dirty="0" err="1"/>
              <a:t>messo</a:t>
            </a:r>
            <a:r>
              <a:rPr lang="en-US" dirty="0"/>
              <a:t> in luce </a:t>
            </a:r>
            <a:r>
              <a:rPr lang="en-US" dirty="0" err="1"/>
              <a:t>che</a:t>
            </a:r>
            <a:r>
              <a:rPr lang="en-US" dirty="0"/>
              <a:t>: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L’approccio</a:t>
            </a:r>
            <a:r>
              <a:rPr lang="en-US" dirty="0"/>
              <a:t> KB è </a:t>
            </a:r>
            <a:r>
              <a:rPr lang="en-US" dirty="0" err="1"/>
              <a:t>spiegabile</a:t>
            </a:r>
            <a:r>
              <a:rPr lang="en-US" dirty="0"/>
              <a:t> e </a:t>
            </a:r>
            <a:r>
              <a:rPr lang="en-US" dirty="0" err="1"/>
              <a:t>fedele</a:t>
            </a:r>
            <a:r>
              <a:rPr lang="en-US" dirty="0"/>
              <a:t> ai </a:t>
            </a:r>
            <a:r>
              <a:rPr lang="en-US" dirty="0" err="1"/>
              <a:t>criteri</a:t>
            </a:r>
            <a:r>
              <a:rPr lang="en-US" dirty="0"/>
              <a:t> </a:t>
            </a:r>
            <a:r>
              <a:rPr lang="en-US" dirty="0" err="1"/>
              <a:t>adottati</a:t>
            </a:r>
            <a:r>
              <a:rPr lang="en-US" dirty="0"/>
              <a:t> </a:t>
            </a:r>
            <a:r>
              <a:rPr lang="en-US" dirty="0" err="1"/>
              <a:t>dai</a:t>
            </a:r>
            <a:r>
              <a:rPr lang="en-US" dirty="0"/>
              <a:t> </a:t>
            </a:r>
            <a:r>
              <a:rPr lang="en-US" dirty="0" err="1"/>
              <a:t>clinici</a:t>
            </a:r>
            <a:r>
              <a:rPr lang="en-US" dirty="0"/>
              <a:t> per </a:t>
            </a:r>
            <a:r>
              <a:rPr lang="en-US" dirty="0" err="1"/>
              <a:t>l’esecuzione</a:t>
            </a:r>
            <a:r>
              <a:rPr lang="en-US" dirty="0"/>
              <a:t> </a:t>
            </a:r>
            <a:r>
              <a:rPr lang="en-US" dirty="0" err="1"/>
              <a:t>dell’ablazione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Le Migliori performance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raggiunte</a:t>
            </a:r>
            <a:r>
              <a:rPr lang="en-US" dirty="0"/>
              <a:t> dal </a:t>
            </a:r>
            <a:r>
              <a:rPr lang="en-US" dirty="0" err="1"/>
              <a:t>modello</a:t>
            </a:r>
            <a:r>
              <a:rPr lang="en-US" dirty="0"/>
              <a:t> SVM, </a:t>
            </a:r>
            <a:r>
              <a:rPr lang="en-US" dirty="0" err="1"/>
              <a:t>anche</a:t>
            </a:r>
            <a:r>
              <a:rPr lang="en-US" dirty="0"/>
              <a:t> </a:t>
            </a:r>
            <a:r>
              <a:rPr lang="en-US" dirty="0" err="1"/>
              <a:t>grazie</a:t>
            </a:r>
            <a:r>
              <a:rPr lang="en-US" dirty="0"/>
              <a:t> al </a:t>
            </a:r>
            <a:r>
              <a:rPr lang="en-US" dirty="0" err="1"/>
              <a:t>fatto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cattura</a:t>
            </a:r>
            <a:r>
              <a:rPr lang="en-US" dirty="0"/>
              <a:t> le </a:t>
            </a:r>
            <a:r>
              <a:rPr lang="en-US" dirty="0" err="1"/>
              <a:t>relazioni</a:t>
            </a:r>
            <a:r>
              <a:rPr lang="en-US" dirty="0"/>
              <a:t> non </a:t>
            </a:r>
            <a:r>
              <a:rPr lang="en-US" dirty="0" err="1"/>
              <a:t>lineari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le features</a:t>
            </a:r>
          </a:p>
          <a:p>
            <a:pPr marL="171450" indent="-171450">
              <a:buFontTx/>
              <a:buChar char="-"/>
            </a:pPr>
            <a:r>
              <a:rPr lang="en-US" dirty="0"/>
              <a:t>Le features </a:t>
            </a:r>
            <a:r>
              <a:rPr lang="en-US" dirty="0" err="1"/>
              <a:t>chiave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quelle relative </a:t>
            </a:r>
            <a:r>
              <a:rPr lang="en-US" dirty="0" err="1"/>
              <a:t>all’inviluppo</a:t>
            </a:r>
            <a:r>
              <a:rPr lang="en-US" dirty="0"/>
              <a:t> e al template matching, </a:t>
            </a:r>
            <a:r>
              <a:rPr lang="en-US" dirty="0" err="1"/>
              <a:t>mentre</a:t>
            </a:r>
            <a:r>
              <a:rPr lang="en-US" dirty="0"/>
              <a:t> </a:t>
            </a:r>
            <a:r>
              <a:rPr lang="en-US" dirty="0" err="1"/>
              <a:t>resta</a:t>
            </a:r>
            <a:r>
              <a:rPr lang="en-US" dirty="0"/>
              <a:t> </a:t>
            </a:r>
            <a:r>
              <a:rPr lang="en-US" dirty="0" err="1"/>
              <a:t>incerto</a:t>
            </a:r>
            <a:r>
              <a:rPr lang="en-US" dirty="0"/>
              <a:t> il </a:t>
            </a:r>
            <a:r>
              <a:rPr lang="en-US" dirty="0" err="1"/>
              <a:t>ruolo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features </a:t>
            </a:r>
            <a:r>
              <a:rPr lang="en-US" dirty="0" err="1"/>
              <a:t>basate</a:t>
            </a:r>
            <a:r>
              <a:rPr lang="en-US" dirty="0"/>
              <a:t> </a:t>
            </a:r>
            <a:r>
              <a:rPr lang="en-US" dirty="0" err="1"/>
              <a:t>sulla</a:t>
            </a:r>
            <a:r>
              <a:rPr lang="en-US" dirty="0"/>
              <a:t> STFT.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r>
              <a:rPr lang="en-US" dirty="0"/>
              <a:t>TAP </a:t>
            </a:r>
          </a:p>
          <a:p>
            <a:endParaRPr lang="en-US" dirty="0"/>
          </a:p>
          <a:p>
            <a:r>
              <a:rPr lang="en-US" dirty="0" err="1"/>
              <a:t>Guardando</a:t>
            </a:r>
            <a:r>
              <a:rPr lang="en-US" dirty="0"/>
              <a:t> </a:t>
            </a:r>
            <a:r>
              <a:rPr lang="en-US" dirty="0" err="1"/>
              <a:t>infine</a:t>
            </a:r>
            <a:r>
              <a:rPr lang="en-US" dirty="0"/>
              <a:t> ai </a:t>
            </a:r>
            <a:r>
              <a:rPr lang="en-US" dirty="0" err="1"/>
              <a:t>possibili</a:t>
            </a:r>
            <a:r>
              <a:rPr lang="en-US" dirty="0"/>
              <a:t> </a:t>
            </a:r>
            <a:r>
              <a:rPr lang="en-US" dirty="0" err="1"/>
              <a:t>sviluppi</a:t>
            </a:r>
            <a:r>
              <a:rPr lang="en-US" dirty="0"/>
              <a:t> </a:t>
            </a:r>
            <a:r>
              <a:rPr lang="en-US" dirty="0" err="1"/>
              <a:t>futuri</a:t>
            </a:r>
            <a:r>
              <a:rPr lang="en-US" dirty="0"/>
              <a:t>,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evidenziano</a:t>
            </a:r>
            <a:r>
              <a:rPr lang="en-US" dirty="0"/>
              <a:t> le </a:t>
            </a:r>
            <a:r>
              <a:rPr lang="en-US" dirty="0" err="1"/>
              <a:t>possibilità</a:t>
            </a:r>
            <a:r>
              <a:rPr lang="en-US" dirty="0"/>
              <a:t> di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   </a:t>
            </a:r>
            <a:r>
              <a:rPr lang="en-US" dirty="0" err="1"/>
              <a:t>Esplorare</a:t>
            </a:r>
            <a:r>
              <a:rPr lang="en-US" dirty="0"/>
              <a:t> </a:t>
            </a:r>
            <a:r>
              <a:rPr lang="en-US" dirty="0" err="1"/>
              <a:t>l’utilizzo</a:t>
            </a:r>
            <a:r>
              <a:rPr lang="en-US" dirty="0"/>
              <a:t> di </a:t>
            </a:r>
            <a:r>
              <a:rPr lang="en-US" dirty="0" err="1"/>
              <a:t>reti</a:t>
            </a:r>
            <a:r>
              <a:rPr lang="en-US" dirty="0"/>
              <a:t> </a:t>
            </a:r>
            <a:r>
              <a:rPr lang="en-US" dirty="0" err="1"/>
              <a:t>neurali</a:t>
            </a:r>
            <a:r>
              <a:rPr lang="en-US" dirty="0"/>
              <a:t> per </a:t>
            </a:r>
            <a:r>
              <a:rPr lang="en-US" dirty="0" err="1"/>
              <a:t>catturare</a:t>
            </a:r>
            <a:r>
              <a:rPr lang="en-US" dirty="0"/>
              <a:t> la </a:t>
            </a:r>
            <a:r>
              <a:rPr lang="en-US" dirty="0" err="1"/>
              <a:t>complessità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dinamica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segnali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Usare</a:t>
            </a:r>
            <a:r>
              <a:rPr lang="en-US" dirty="0"/>
              <a:t>  </a:t>
            </a:r>
            <a:r>
              <a:rPr lang="en-US" dirty="0" err="1"/>
              <a:t>informazioni</a:t>
            </a:r>
            <a:r>
              <a:rPr lang="en-US" dirty="0"/>
              <a:t> </a:t>
            </a:r>
            <a:r>
              <a:rPr lang="en-US" dirty="0" err="1"/>
              <a:t>spaziali</a:t>
            </a:r>
            <a:r>
              <a:rPr lang="en-US" dirty="0"/>
              <a:t> e </a:t>
            </a:r>
            <a:r>
              <a:rPr lang="en-US" dirty="0" err="1"/>
              <a:t>geometriche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Ampliare</a:t>
            </a:r>
            <a:r>
              <a:rPr lang="en-US" dirty="0"/>
              <a:t> il dataset per </a:t>
            </a:r>
            <a:r>
              <a:rPr lang="en-US" dirty="0" err="1"/>
              <a:t>miglirare</a:t>
            </a:r>
            <a:r>
              <a:rPr lang="en-US" dirty="0"/>
              <a:t> la </a:t>
            </a:r>
            <a:r>
              <a:rPr lang="en-US" dirty="0" err="1"/>
              <a:t>generalizzazione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modelli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Sviluppare</a:t>
            </a:r>
            <a:r>
              <a:rPr lang="en-US" dirty="0"/>
              <a:t> un </a:t>
            </a:r>
            <a:r>
              <a:rPr lang="en-US" dirty="0" err="1"/>
              <a:t>sistema</a:t>
            </a:r>
            <a:r>
              <a:rPr lang="en-US" dirty="0"/>
              <a:t> di </a:t>
            </a:r>
            <a:r>
              <a:rPr lang="en-US" dirty="0" err="1"/>
              <a:t>supporto</a:t>
            </a:r>
            <a:r>
              <a:rPr lang="en-US" dirty="0"/>
              <a:t> </a:t>
            </a:r>
            <a:r>
              <a:rPr lang="en-US" dirty="0" err="1"/>
              <a:t>decisionale</a:t>
            </a:r>
            <a:r>
              <a:rPr lang="en-US" dirty="0"/>
              <a:t> real time per la </a:t>
            </a:r>
            <a:r>
              <a:rPr lang="en-US" dirty="0" err="1"/>
              <a:t>procedura</a:t>
            </a:r>
            <a:r>
              <a:rPr lang="en-US" dirty="0"/>
              <a:t> di </a:t>
            </a:r>
            <a:r>
              <a:rPr lang="en-US" dirty="0" err="1"/>
              <a:t>ablazione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ED93B3E-1F3C-D52A-CE19-D2034F6419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7080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DA5951-607E-7AC3-8CBB-D15944613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D8AE482-FF78-899C-6569-20349FB35A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78202DF-1422-4548-7F18-409282450A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 </a:t>
            </a:r>
            <a:r>
              <a:rPr lang="en-US" dirty="0" err="1"/>
              <a:t>ciò</a:t>
            </a:r>
            <a:r>
              <a:rPr lang="en-US" dirty="0"/>
              <a:t> ho </a:t>
            </a:r>
            <a:r>
              <a:rPr lang="en-US" dirty="0" err="1"/>
              <a:t>concluso</a:t>
            </a:r>
            <a:r>
              <a:rPr lang="en-US" dirty="0"/>
              <a:t> la </a:t>
            </a:r>
            <a:r>
              <a:rPr lang="en-US" dirty="0" err="1"/>
              <a:t>mia</a:t>
            </a:r>
            <a:r>
              <a:rPr lang="en-US" dirty="0"/>
              <a:t> </a:t>
            </a:r>
            <a:r>
              <a:rPr lang="en-US" dirty="0" err="1"/>
              <a:t>presentazione</a:t>
            </a:r>
            <a:r>
              <a:rPr lang="en-US" dirty="0"/>
              <a:t> e vi </a:t>
            </a:r>
            <a:r>
              <a:rPr lang="en-US" dirty="0" err="1"/>
              <a:t>ringrazio</a:t>
            </a:r>
            <a:r>
              <a:rPr lang="en-US" dirty="0"/>
              <a:t> </a:t>
            </a:r>
            <a:r>
              <a:rPr lang="en-US" dirty="0" err="1"/>
              <a:t>pertanto</a:t>
            </a:r>
            <a:r>
              <a:rPr lang="en-US" dirty="0"/>
              <a:t> per </a:t>
            </a:r>
            <a:r>
              <a:rPr lang="en-US" dirty="0" err="1"/>
              <a:t>l’attenzione</a:t>
            </a:r>
            <a:r>
              <a:rPr lang="en-US" dirty="0"/>
              <a:t>.  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A06D478-5D68-366C-E761-00DDC53925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4907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7485E1-28C7-B30E-AF4B-6285912865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764A564-6BB3-7DC7-2406-829037B22A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435270A-B70F-30FF-58F6-9D1D9B7D69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 </a:t>
            </a:r>
            <a:r>
              <a:rPr lang="en-US" dirty="0" err="1"/>
              <a:t>ciò</a:t>
            </a:r>
            <a:r>
              <a:rPr lang="en-US" dirty="0"/>
              <a:t> ho </a:t>
            </a:r>
            <a:r>
              <a:rPr lang="en-US" dirty="0" err="1"/>
              <a:t>concluso</a:t>
            </a:r>
            <a:r>
              <a:rPr lang="en-US" dirty="0"/>
              <a:t> la </a:t>
            </a:r>
            <a:r>
              <a:rPr lang="en-US" dirty="0" err="1"/>
              <a:t>mia</a:t>
            </a:r>
            <a:r>
              <a:rPr lang="en-US" dirty="0"/>
              <a:t> </a:t>
            </a:r>
            <a:r>
              <a:rPr lang="en-US" dirty="0" err="1"/>
              <a:t>presentazione</a:t>
            </a:r>
            <a:r>
              <a:rPr lang="en-US" dirty="0"/>
              <a:t> e vi </a:t>
            </a:r>
            <a:r>
              <a:rPr lang="en-US" dirty="0" err="1"/>
              <a:t>ringrazio</a:t>
            </a:r>
            <a:r>
              <a:rPr lang="en-US" dirty="0"/>
              <a:t> </a:t>
            </a:r>
            <a:r>
              <a:rPr lang="en-US" dirty="0" err="1"/>
              <a:t>pertanto</a:t>
            </a:r>
            <a:r>
              <a:rPr lang="en-US" dirty="0"/>
              <a:t> per </a:t>
            </a:r>
            <a:r>
              <a:rPr lang="en-US" dirty="0" err="1"/>
              <a:t>l’attenzione</a:t>
            </a:r>
            <a:r>
              <a:rPr lang="en-US" dirty="0"/>
              <a:t>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D5B5A12-A8F7-6655-BB6C-EB59E6076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6904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1E4EF5-02E4-932D-2CD6-F123ED9A61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50F5102C-B148-2041-80FA-8B5E44057E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07A794CC-543B-528C-BB87-EC9ABCFC8D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 </a:t>
            </a:r>
            <a:r>
              <a:rPr lang="en-US" dirty="0" err="1"/>
              <a:t>scopo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valutazione</a:t>
            </a:r>
            <a:r>
              <a:rPr lang="en-US" dirty="0"/>
              <a:t> </a:t>
            </a:r>
            <a:r>
              <a:rPr lang="en-US" dirty="0" err="1"/>
              <a:t>dell’inviluppo</a:t>
            </a:r>
            <a:r>
              <a:rPr lang="en-US" dirty="0"/>
              <a:t> è </a:t>
            </a:r>
            <a:r>
              <a:rPr lang="en-US" dirty="0" err="1"/>
              <a:t>quello</a:t>
            </a:r>
            <a:r>
              <a:rPr lang="en-US" dirty="0"/>
              <a:t> di </a:t>
            </a:r>
            <a:r>
              <a:rPr lang="en-US" dirty="0" err="1"/>
              <a:t>determinare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</a:t>
            </a:r>
            <a:r>
              <a:rPr lang="en-US" dirty="0" err="1"/>
              <a:t>segnale</a:t>
            </a:r>
            <a:r>
              <a:rPr lang="en-US" dirty="0"/>
              <a:t> le </a:t>
            </a:r>
            <a:r>
              <a:rPr lang="en-US" dirty="0" err="1"/>
              <a:t>porzioni</a:t>
            </a:r>
            <a:r>
              <a:rPr lang="en-US" dirty="0"/>
              <a:t> </a:t>
            </a:r>
            <a:r>
              <a:rPr lang="en-US" dirty="0" err="1"/>
              <a:t>attive</a:t>
            </a:r>
            <a:r>
              <a:rPr lang="en-US" dirty="0"/>
              <a:t>, definite come </a:t>
            </a:r>
            <a:r>
              <a:rPr lang="en-US" dirty="0" err="1"/>
              <a:t>porzioni</a:t>
            </a:r>
            <a:r>
              <a:rPr lang="en-US" dirty="0"/>
              <a:t> </a:t>
            </a:r>
            <a:r>
              <a:rPr lang="en-US" dirty="0" err="1"/>
              <a:t>interessate</a:t>
            </a:r>
            <a:r>
              <a:rPr lang="en-US" dirty="0"/>
              <a:t> da </a:t>
            </a:r>
            <a:r>
              <a:rPr lang="en-US" dirty="0" err="1"/>
              <a:t>attività</a:t>
            </a:r>
            <a:r>
              <a:rPr lang="en-US" dirty="0"/>
              <a:t> </a:t>
            </a:r>
            <a:r>
              <a:rPr lang="en-US" dirty="0" err="1"/>
              <a:t>elettrica</a:t>
            </a:r>
            <a:r>
              <a:rPr lang="en-US" dirty="0"/>
              <a:t> </a:t>
            </a:r>
            <a:r>
              <a:rPr lang="en-US" dirty="0" err="1"/>
              <a:t>riconoscibile</a:t>
            </a:r>
            <a:r>
              <a:rPr lang="en-US" dirty="0"/>
              <a:t> </a:t>
            </a:r>
            <a:r>
              <a:rPr lang="en-US" dirty="0" err="1"/>
              <a:t>dalla</a:t>
            </a:r>
            <a:r>
              <a:rPr lang="en-US" dirty="0"/>
              <a:t> </a:t>
            </a:r>
            <a:r>
              <a:rPr lang="en-US" dirty="0" err="1"/>
              <a:t>presenza</a:t>
            </a:r>
            <a:r>
              <a:rPr lang="en-US" dirty="0"/>
              <a:t> di </a:t>
            </a:r>
            <a:r>
              <a:rPr lang="en-US" dirty="0" err="1"/>
              <a:t>picchi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E’ </a:t>
            </a:r>
            <a:r>
              <a:rPr lang="en-US" dirty="0" err="1"/>
              <a:t>stato</a:t>
            </a:r>
            <a:r>
              <a:rPr lang="en-US" dirty="0"/>
              <a:t> </a:t>
            </a:r>
            <a:r>
              <a:rPr lang="en-US" dirty="0" err="1"/>
              <a:t>usato</a:t>
            </a:r>
            <a:r>
              <a:rPr lang="en-US" dirty="0"/>
              <a:t> il </a:t>
            </a:r>
            <a:r>
              <a:rPr lang="en-US" dirty="0" err="1"/>
              <a:t>metodo</a:t>
            </a:r>
            <a:r>
              <a:rPr lang="en-US" dirty="0"/>
              <a:t> root mean square per la </a:t>
            </a:r>
            <a:r>
              <a:rPr lang="en-US" dirty="0" err="1"/>
              <a:t>stima</a:t>
            </a:r>
            <a:r>
              <a:rPr lang="en-US" dirty="0"/>
              <a:t> </a:t>
            </a:r>
            <a:r>
              <a:rPr lang="en-US" dirty="0" err="1"/>
              <a:t>dell’inviluppo</a:t>
            </a:r>
            <a:r>
              <a:rPr lang="en-US" dirty="0"/>
              <a:t> e </a:t>
            </a:r>
            <a:r>
              <a:rPr lang="en-US" dirty="0" err="1"/>
              <a:t>successivamente</a:t>
            </a:r>
            <a:r>
              <a:rPr lang="en-US" dirty="0"/>
              <a:t> è </a:t>
            </a:r>
            <a:r>
              <a:rPr lang="en-US" dirty="0" err="1"/>
              <a:t>stata</a:t>
            </a:r>
            <a:r>
              <a:rPr lang="en-US" dirty="0"/>
              <a:t> </a:t>
            </a:r>
            <a:r>
              <a:rPr lang="en-US" dirty="0" err="1"/>
              <a:t>costruita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pipeline </a:t>
            </a:r>
            <a:r>
              <a:rPr lang="en-US" dirty="0" err="1"/>
              <a:t>basata</a:t>
            </a:r>
            <a:r>
              <a:rPr lang="en-US" dirty="0"/>
              <a:t> </a:t>
            </a:r>
            <a:r>
              <a:rPr lang="en-US" dirty="0" err="1"/>
              <a:t>sulla</a:t>
            </a:r>
            <a:r>
              <a:rPr lang="en-US" dirty="0"/>
              <a:t> </a:t>
            </a:r>
            <a:r>
              <a:rPr lang="en-US" dirty="0" err="1"/>
              <a:t>sogliatura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derivata</a:t>
            </a:r>
            <a:r>
              <a:rPr lang="en-US" dirty="0"/>
              <a:t> </a:t>
            </a:r>
            <a:r>
              <a:rPr lang="en-US" dirty="0" err="1"/>
              <a:t>dell’inviluppo</a:t>
            </a:r>
            <a:r>
              <a:rPr lang="en-US" dirty="0"/>
              <a:t> </a:t>
            </a:r>
            <a:r>
              <a:rPr lang="en-US" dirty="0" err="1"/>
              <a:t>stesso</a:t>
            </a:r>
            <a:r>
              <a:rPr lang="en-US" dirty="0"/>
              <a:t> per la </a:t>
            </a:r>
            <a:r>
              <a:rPr lang="en-US" dirty="0" err="1"/>
              <a:t>determinazione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soglie</a:t>
            </a:r>
            <a:r>
              <a:rPr lang="en-US" dirty="0"/>
              <a:t> </a:t>
            </a:r>
            <a:r>
              <a:rPr lang="en-US" dirty="0" err="1"/>
              <a:t>temporali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porzioni</a:t>
            </a:r>
            <a:r>
              <a:rPr lang="en-US" dirty="0"/>
              <a:t> </a:t>
            </a:r>
            <a:r>
              <a:rPr lang="en-US" dirty="0" err="1"/>
              <a:t>attive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5218991-66E1-6375-18C8-8DB669D50B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6418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9581D2-8EE2-65D8-FB4F-26AC72103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16BB0F1-E688-DA3F-ADFC-EFF56D1233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90B3A68F-EEF3-3F12-9491-8EA023C988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Questo</a:t>
            </a:r>
            <a:r>
              <a:rPr lang="en-US" dirty="0"/>
              <a:t> studio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basa</a:t>
            </a:r>
            <a:r>
              <a:rPr lang="en-US" dirty="0"/>
              <a:t> </a:t>
            </a:r>
            <a:r>
              <a:rPr lang="en-US" dirty="0" err="1"/>
              <a:t>sul</a:t>
            </a:r>
            <a:r>
              <a:rPr lang="en-US" dirty="0"/>
              <a:t> </a:t>
            </a:r>
            <a:r>
              <a:rPr lang="en-US" dirty="0" err="1"/>
              <a:t>sistema</a:t>
            </a:r>
            <a:r>
              <a:rPr lang="en-US" dirty="0"/>
              <a:t> di </a:t>
            </a:r>
            <a:r>
              <a:rPr lang="en-US" dirty="0" err="1"/>
              <a:t>conduzione</a:t>
            </a:r>
            <a:r>
              <a:rPr lang="en-US" dirty="0"/>
              <a:t> </a:t>
            </a:r>
            <a:r>
              <a:rPr lang="en-US" dirty="0" err="1"/>
              <a:t>elettrica</a:t>
            </a:r>
            <a:r>
              <a:rPr lang="en-US" dirty="0"/>
              <a:t> del </a:t>
            </a:r>
            <a:r>
              <a:rPr lang="en-US" dirty="0" err="1"/>
              <a:t>miocardio</a:t>
            </a:r>
            <a:r>
              <a:rPr lang="en-US" dirty="0"/>
              <a:t>. </a:t>
            </a:r>
            <a:r>
              <a:rPr lang="en-US" dirty="0" err="1"/>
              <a:t>L’impulso</a:t>
            </a:r>
            <a:r>
              <a:rPr lang="en-US" dirty="0"/>
              <a:t> </a:t>
            </a:r>
            <a:r>
              <a:rPr lang="en-US" dirty="0" err="1"/>
              <a:t>elettrico</a:t>
            </a:r>
            <a:r>
              <a:rPr lang="en-US" dirty="0"/>
              <a:t>, </a:t>
            </a:r>
            <a:r>
              <a:rPr lang="en-US" dirty="0" err="1"/>
              <a:t>originatosi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</a:t>
            </a:r>
            <a:r>
              <a:rPr lang="en-US" dirty="0" err="1"/>
              <a:t>nodo</a:t>
            </a:r>
            <a:r>
              <a:rPr lang="en-US" dirty="0"/>
              <a:t> </a:t>
            </a:r>
            <a:r>
              <a:rPr lang="en-US" dirty="0" err="1"/>
              <a:t>seno-atriale</a:t>
            </a:r>
            <a:r>
              <a:rPr lang="en-US" dirty="0"/>
              <a:t>, </a:t>
            </a:r>
            <a:r>
              <a:rPr lang="en-US" dirty="0" err="1"/>
              <a:t>d’apprima</a:t>
            </a:r>
            <a:r>
              <a:rPr lang="en-US" dirty="0"/>
              <a:t> </a:t>
            </a:r>
            <a:r>
              <a:rPr lang="en-US" dirty="0" err="1"/>
              <a:t>depolarizza</a:t>
            </a:r>
            <a:r>
              <a:rPr lang="en-US" dirty="0"/>
              <a:t> </a:t>
            </a:r>
            <a:r>
              <a:rPr lang="en-US" dirty="0" err="1"/>
              <a:t>gli</a:t>
            </a:r>
            <a:r>
              <a:rPr lang="en-US" dirty="0"/>
              <a:t> </a:t>
            </a:r>
            <a:r>
              <a:rPr lang="en-US" dirty="0" err="1"/>
              <a:t>atri</a:t>
            </a:r>
            <a:r>
              <a:rPr lang="en-US" dirty="0"/>
              <a:t>, </a:t>
            </a:r>
            <a:r>
              <a:rPr lang="en-US" dirty="0" err="1"/>
              <a:t>giunge</a:t>
            </a:r>
            <a:r>
              <a:rPr lang="en-US" dirty="0"/>
              <a:t> al </a:t>
            </a:r>
            <a:r>
              <a:rPr lang="en-US" dirty="0" err="1"/>
              <a:t>nodo</a:t>
            </a:r>
            <a:r>
              <a:rPr lang="en-US" dirty="0"/>
              <a:t> AV e da qui </a:t>
            </a:r>
            <a:r>
              <a:rPr lang="en-US" dirty="0" err="1"/>
              <a:t>sende</a:t>
            </a:r>
            <a:r>
              <a:rPr lang="en-US" dirty="0"/>
              <a:t> </a:t>
            </a:r>
            <a:r>
              <a:rPr lang="en-US" dirty="0" err="1"/>
              <a:t>lungo</a:t>
            </a:r>
            <a:r>
              <a:rPr lang="en-US" dirty="0"/>
              <a:t> il fascio di His verso I </a:t>
            </a:r>
            <a:r>
              <a:rPr lang="en-US" dirty="0" err="1"/>
              <a:t>ventricoli</a:t>
            </a:r>
            <a:r>
              <a:rPr lang="en-US" dirty="0"/>
              <a:t>. </a:t>
            </a:r>
          </a:p>
          <a:p>
            <a:r>
              <a:rPr lang="en-US" dirty="0"/>
              <a:t>----- TAP ----</a:t>
            </a:r>
          </a:p>
          <a:p>
            <a:endParaRPr lang="en-US" dirty="0"/>
          </a:p>
          <a:p>
            <a:r>
              <a:rPr lang="en-US" dirty="0"/>
              <a:t>Nello </a:t>
            </a:r>
            <a:r>
              <a:rPr lang="en-US" dirty="0" err="1"/>
              <a:t>specifico</a:t>
            </a:r>
            <a:r>
              <a:rPr lang="en-US" dirty="0"/>
              <a:t>, il </a:t>
            </a:r>
            <a:r>
              <a:rPr lang="en-US" dirty="0" err="1"/>
              <a:t>nodo</a:t>
            </a:r>
            <a:r>
              <a:rPr lang="en-US" dirty="0"/>
              <a:t> atrio-</a:t>
            </a:r>
            <a:r>
              <a:rPr lang="en-US" dirty="0" err="1"/>
              <a:t>ventricolare</a:t>
            </a:r>
            <a:r>
              <a:rPr lang="en-US" dirty="0"/>
              <a:t>, </a:t>
            </a:r>
            <a:r>
              <a:rPr lang="en-US" dirty="0" err="1"/>
              <a:t>situato</a:t>
            </a:r>
            <a:r>
              <a:rPr lang="en-US" dirty="0"/>
              <a:t> </a:t>
            </a:r>
            <a:r>
              <a:rPr lang="en-US" dirty="0" err="1"/>
              <a:t>nell’atrio</a:t>
            </a:r>
            <a:r>
              <a:rPr lang="en-US" dirty="0"/>
              <a:t> </a:t>
            </a:r>
            <a:r>
              <a:rPr lang="en-US" dirty="0" err="1"/>
              <a:t>destro</a:t>
            </a:r>
            <a:r>
              <a:rPr lang="en-US" dirty="0"/>
              <a:t> del </a:t>
            </a:r>
            <a:r>
              <a:rPr lang="en-US" dirty="0" err="1"/>
              <a:t>cuore</a:t>
            </a:r>
            <a:r>
              <a:rPr lang="en-US" dirty="0"/>
              <a:t>, </a:t>
            </a:r>
            <a:r>
              <a:rPr lang="en-US" dirty="0" err="1"/>
              <a:t>svolge</a:t>
            </a:r>
            <a:r>
              <a:rPr lang="en-US" dirty="0"/>
              <a:t> il </a:t>
            </a:r>
            <a:r>
              <a:rPr lang="en-US" dirty="0" err="1"/>
              <a:t>ruolo</a:t>
            </a:r>
            <a:r>
              <a:rPr lang="en-US" dirty="0"/>
              <a:t> di </a:t>
            </a:r>
            <a:r>
              <a:rPr lang="en-US" dirty="0" err="1"/>
              <a:t>giunzione</a:t>
            </a:r>
            <a:r>
              <a:rPr lang="en-US" dirty="0"/>
              <a:t> </a:t>
            </a:r>
            <a:r>
              <a:rPr lang="en-US" dirty="0" err="1"/>
              <a:t>elettrica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gli</a:t>
            </a:r>
            <a:r>
              <a:rPr lang="en-US" dirty="0"/>
              <a:t> </a:t>
            </a:r>
            <a:r>
              <a:rPr lang="en-US" dirty="0" err="1"/>
              <a:t>atri</a:t>
            </a:r>
            <a:r>
              <a:rPr lang="en-US" dirty="0"/>
              <a:t> ed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ventricoli</a:t>
            </a:r>
            <a:r>
              <a:rPr lang="en-US" dirty="0"/>
              <a:t>, </a:t>
            </a:r>
            <a:r>
              <a:rPr lang="en-US" dirty="0" err="1"/>
              <a:t>assicurando</a:t>
            </a:r>
            <a:r>
              <a:rPr lang="en-US" dirty="0"/>
              <a:t> a </a:t>
            </a:r>
            <a:r>
              <a:rPr lang="en-US" dirty="0" err="1"/>
              <a:t>questi</a:t>
            </a:r>
            <a:r>
              <a:rPr lang="en-US" dirty="0"/>
              <a:t> </a:t>
            </a:r>
            <a:r>
              <a:rPr lang="en-US" dirty="0" err="1"/>
              <a:t>ultimi</a:t>
            </a:r>
            <a:r>
              <a:rPr lang="en-US" dirty="0"/>
              <a:t> il tempo </a:t>
            </a:r>
            <a:r>
              <a:rPr lang="en-US" dirty="0" err="1"/>
              <a:t>necessario</a:t>
            </a:r>
            <a:r>
              <a:rPr lang="en-US" dirty="0"/>
              <a:t> per </a:t>
            </a:r>
            <a:r>
              <a:rPr lang="en-US" dirty="0" err="1"/>
              <a:t>riempirsi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Il </a:t>
            </a:r>
            <a:r>
              <a:rPr lang="en-US" dirty="0" err="1"/>
              <a:t>segnale</a:t>
            </a:r>
            <a:r>
              <a:rPr lang="en-US" dirty="0"/>
              <a:t> </a:t>
            </a:r>
            <a:r>
              <a:rPr lang="en-US" dirty="0" err="1"/>
              <a:t>elettrico</a:t>
            </a:r>
            <a:r>
              <a:rPr lang="en-US" dirty="0"/>
              <a:t>, </a:t>
            </a:r>
            <a:r>
              <a:rPr lang="en-US" dirty="0" err="1"/>
              <a:t>giunge</a:t>
            </a:r>
            <a:r>
              <a:rPr lang="en-US" dirty="0"/>
              <a:t> al </a:t>
            </a:r>
            <a:r>
              <a:rPr lang="en-US" dirty="0" err="1"/>
              <a:t>nodo</a:t>
            </a:r>
            <a:r>
              <a:rPr lang="en-US" dirty="0"/>
              <a:t> AV </a:t>
            </a:r>
            <a:r>
              <a:rPr lang="en-US" dirty="0" err="1"/>
              <a:t>mediante</a:t>
            </a:r>
            <a:r>
              <a:rPr lang="en-US" dirty="0"/>
              <a:t> due </a:t>
            </a:r>
            <a:r>
              <a:rPr lang="en-US" dirty="0" err="1"/>
              <a:t>percorsi</a:t>
            </a:r>
            <a:r>
              <a:rPr lang="en-US" dirty="0"/>
              <a:t>: la via </a:t>
            </a:r>
            <a:r>
              <a:rPr lang="en-US" dirty="0" err="1"/>
              <a:t>lenta</a:t>
            </a:r>
            <a:r>
              <a:rPr lang="en-US" dirty="0"/>
              <a:t>, in ROSSO, </a:t>
            </a:r>
            <a:r>
              <a:rPr lang="en-US" dirty="0" err="1"/>
              <a:t>caratterizzata</a:t>
            </a:r>
            <a:r>
              <a:rPr lang="en-US" dirty="0"/>
              <a:t> da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bassa</a:t>
            </a:r>
            <a:r>
              <a:rPr lang="en-US" dirty="0"/>
              <a:t> </a:t>
            </a:r>
            <a:r>
              <a:rPr lang="en-US" dirty="0" err="1"/>
              <a:t>velocità</a:t>
            </a:r>
            <a:r>
              <a:rPr lang="en-US" dirty="0"/>
              <a:t> di </a:t>
            </a:r>
            <a:r>
              <a:rPr lang="en-US" dirty="0" err="1"/>
              <a:t>conduzione</a:t>
            </a:r>
            <a:r>
              <a:rPr lang="en-US" dirty="0"/>
              <a:t> e un breve </a:t>
            </a:r>
            <a:r>
              <a:rPr lang="en-US" dirty="0" err="1"/>
              <a:t>periodo</a:t>
            </a:r>
            <a:r>
              <a:rPr lang="en-US" dirty="0"/>
              <a:t> </a:t>
            </a:r>
            <a:r>
              <a:rPr lang="en-US" dirty="0" err="1"/>
              <a:t>refrattario</a:t>
            </a:r>
            <a:r>
              <a:rPr lang="en-US" dirty="0"/>
              <a:t> e la via veloce, in VERDE, </a:t>
            </a:r>
            <a:r>
              <a:rPr lang="en-US" dirty="0" err="1"/>
              <a:t>caratterizzata</a:t>
            </a:r>
            <a:r>
              <a:rPr lang="en-US" dirty="0"/>
              <a:t> da </a:t>
            </a:r>
            <a:r>
              <a:rPr lang="en-US" dirty="0" err="1"/>
              <a:t>un’elevate</a:t>
            </a:r>
            <a:r>
              <a:rPr lang="en-US" dirty="0"/>
              <a:t> </a:t>
            </a:r>
            <a:r>
              <a:rPr lang="en-US" dirty="0" err="1"/>
              <a:t>velocità</a:t>
            </a:r>
            <a:r>
              <a:rPr lang="en-US" dirty="0"/>
              <a:t> di </a:t>
            </a:r>
            <a:r>
              <a:rPr lang="en-US" dirty="0" err="1"/>
              <a:t>conduzione</a:t>
            </a:r>
            <a:r>
              <a:rPr lang="en-US" dirty="0"/>
              <a:t> ed un </a:t>
            </a:r>
            <a:r>
              <a:rPr lang="en-US" dirty="0" err="1"/>
              <a:t>periodo</a:t>
            </a:r>
            <a:r>
              <a:rPr lang="en-US" dirty="0"/>
              <a:t> </a:t>
            </a:r>
            <a:r>
              <a:rPr lang="en-US" dirty="0" err="1"/>
              <a:t>refrattario</a:t>
            </a:r>
            <a:r>
              <a:rPr lang="en-US" dirty="0"/>
              <a:t> </a:t>
            </a:r>
            <a:r>
              <a:rPr lang="en-US" dirty="0" err="1"/>
              <a:t>più</a:t>
            </a:r>
            <a:r>
              <a:rPr lang="en-US" dirty="0"/>
              <a:t> </a:t>
            </a:r>
            <a:r>
              <a:rPr lang="en-US" dirty="0" err="1"/>
              <a:t>lungo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F8A97AB-0F5D-5EAD-07B5-8E8052B005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3922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EF2159-D1F9-6C87-FF38-73CCE5959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EE3B6AA3-509D-0EEF-9767-EF7990D30C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E0E1BBBE-AAE9-335D-F7D7-882C90B080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C31F2D9-207C-2BC1-270E-2D2AE40C9A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3864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2B9DA3-733A-289E-DDE2-718F3CAAF5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6EDBE74-E554-B5CB-6EDE-30C0B5D113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478F45FE-E311-1B24-A4B9-1D5DA1528D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 features </a:t>
            </a:r>
            <a:r>
              <a:rPr lang="en-US" dirty="0" err="1"/>
              <a:t>basate</a:t>
            </a:r>
            <a:r>
              <a:rPr lang="en-US" dirty="0"/>
              <a:t> </a:t>
            </a:r>
            <a:r>
              <a:rPr lang="en-US" dirty="0" err="1"/>
              <a:t>sul</a:t>
            </a:r>
            <a:r>
              <a:rPr lang="en-US" dirty="0"/>
              <a:t> template matching </a:t>
            </a:r>
            <a:r>
              <a:rPr lang="en-US" dirty="0" err="1"/>
              <a:t>hanno</a:t>
            </a:r>
            <a:r>
              <a:rPr lang="en-US" dirty="0"/>
              <a:t> lo </a:t>
            </a:r>
            <a:r>
              <a:rPr lang="en-US" dirty="0" err="1"/>
              <a:t>scopo</a:t>
            </a:r>
            <a:r>
              <a:rPr lang="en-US" dirty="0"/>
              <a:t> di </a:t>
            </a:r>
            <a:r>
              <a:rPr lang="en-US" dirty="0" err="1"/>
              <a:t>valutare</a:t>
            </a:r>
            <a:r>
              <a:rPr lang="en-US" dirty="0"/>
              <a:t> le </a:t>
            </a:r>
            <a:r>
              <a:rPr lang="en-US" dirty="0" err="1"/>
              <a:t>proprietà</a:t>
            </a:r>
            <a:r>
              <a:rPr lang="en-US" dirty="0"/>
              <a:t> </a:t>
            </a:r>
            <a:r>
              <a:rPr lang="en-US" dirty="0" err="1"/>
              <a:t>morfologiche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segnali</a:t>
            </a:r>
            <a:r>
              <a:rPr lang="en-US" dirty="0"/>
              <a:t>. </a:t>
            </a:r>
          </a:p>
          <a:p>
            <a:r>
              <a:rPr lang="en-US" dirty="0"/>
              <a:t>Esse </a:t>
            </a:r>
            <a:r>
              <a:rPr lang="en-US" dirty="0" err="1"/>
              <a:t>sono</a:t>
            </a:r>
            <a:r>
              <a:rPr lang="en-US" dirty="0"/>
              <a:t> state definite a </a:t>
            </a:r>
            <a:r>
              <a:rPr lang="en-US" dirty="0" err="1"/>
              <a:t>partire</a:t>
            </a:r>
            <a:r>
              <a:rPr lang="en-US" dirty="0"/>
              <a:t> dal </a:t>
            </a:r>
            <a:r>
              <a:rPr lang="en-US" dirty="0" err="1"/>
              <a:t>segnale</a:t>
            </a:r>
            <a:r>
              <a:rPr lang="en-US" dirty="0"/>
              <a:t> di cross </a:t>
            </a:r>
            <a:r>
              <a:rPr lang="en-US" dirty="0" err="1"/>
              <a:t>correlazione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la roving trace e I due template </a:t>
            </a:r>
            <a:r>
              <a:rPr lang="en-US" dirty="0" err="1"/>
              <a:t>mostrati</a:t>
            </a:r>
            <a:r>
              <a:rPr lang="en-US" dirty="0"/>
              <a:t>: uno semplice e </a:t>
            </a:r>
            <a:r>
              <a:rPr lang="en-US" dirty="0" err="1"/>
              <a:t>bifasico</a:t>
            </a:r>
            <a:r>
              <a:rPr lang="en-US" dirty="0"/>
              <a:t>, uno </a:t>
            </a:r>
            <a:r>
              <a:rPr lang="en-US" dirty="0" err="1"/>
              <a:t>complesso</a:t>
            </a:r>
            <a:r>
              <a:rPr lang="en-US" dirty="0"/>
              <a:t> e </a:t>
            </a:r>
            <a:r>
              <a:rPr lang="en-US" dirty="0" err="1"/>
              <a:t>multifasico</a:t>
            </a:r>
            <a:r>
              <a:rPr lang="en-US" dirty="0"/>
              <a:t>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E626AFA-3029-6203-3F18-FC5C2DAF62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2794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1D2203-0DF4-471C-B0A4-FB5066B8F8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647316AE-B707-0F63-E249-BAA88FD6A6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E23B65D7-54E9-FBF4-C09F-2B7840696C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Sul </a:t>
            </a:r>
            <a:r>
              <a:rPr lang="en-US" dirty="0" err="1"/>
              <a:t>segnale</a:t>
            </a:r>
            <a:r>
              <a:rPr lang="en-US" dirty="0"/>
              <a:t> cross-</a:t>
            </a:r>
            <a:r>
              <a:rPr lang="en-US" dirty="0" err="1"/>
              <a:t>correlazione</a:t>
            </a:r>
            <a:r>
              <a:rPr lang="en-US" dirty="0"/>
              <a:t> di </a:t>
            </a:r>
            <a:r>
              <a:rPr lang="en-US" dirty="0" err="1"/>
              <a:t>entrambi</a:t>
            </a:r>
            <a:r>
              <a:rPr lang="en-US" dirty="0"/>
              <a:t> I template il </a:t>
            </a:r>
            <a:r>
              <a:rPr lang="en-US" dirty="0" err="1"/>
              <a:t>massimo</a:t>
            </a:r>
            <a:r>
              <a:rPr lang="en-US" dirty="0"/>
              <a:t>, </a:t>
            </a:r>
            <a:r>
              <a:rPr lang="en-US" dirty="0" err="1"/>
              <a:t>l’istante</a:t>
            </a:r>
            <a:r>
              <a:rPr lang="en-US" dirty="0"/>
              <a:t> del </a:t>
            </a:r>
            <a:r>
              <a:rPr lang="en-US" dirty="0" err="1"/>
              <a:t>massimo</a:t>
            </a:r>
            <a:r>
              <a:rPr lang="en-US" dirty="0"/>
              <a:t> e </a:t>
            </a:r>
            <a:r>
              <a:rPr lang="en-US" dirty="0" err="1"/>
              <a:t>l’energia</a:t>
            </a:r>
            <a:r>
              <a:rPr lang="en-US" dirty="0"/>
              <a:t> del </a:t>
            </a:r>
            <a:r>
              <a:rPr lang="en-US" dirty="0" err="1"/>
              <a:t>segnale</a:t>
            </a:r>
            <a:r>
              <a:rPr lang="en-US" dirty="0"/>
              <a:t> CC </a:t>
            </a:r>
            <a:r>
              <a:rPr lang="en-US" dirty="0" err="1"/>
              <a:t>definiscono</a:t>
            </a:r>
            <a:r>
              <a:rPr lang="en-US" dirty="0"/>
              <a:t> le features.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EC5A21B-6A8C-D277-173F-7B8A791104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7269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FA29E6-4F4A-B213-B8A3-C32504B0F4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0CA96546-CFB3-9B90-9B96-A0FDB706AD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FFA68CC-A997-8BF2-5AC5-C3AB5AFDB9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2E2578A-6E20-1E58-300A-4B3C19AC3E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4548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4BBB24-71F5-5DD2-4A69-4FBE67100D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2779238-2F76-9A11-7E3B-5FE296D4D8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C0B3880F-5F00-8EE4-0462-E3F2ED0135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 </a:t>
            </a:r>
            <a:r>
              <a:rPr lang="en-US" dirty="0" err="1"/>
              <a:t>analizzare</a:t>
            </a:r>
            <a:r>
              <a:rPr lang="en-US" dirty="0"/>
              <a:t> il </a:t>
            </a:r>
            <a:r>
              <a:rPr lang="en-US" dirty="0" err="1"/>
              <a:t>comportamento</a:t>
            </a:r>
            <a:r>
              <a:rPr lang="en-US" dirty="0"/>
              <a:t> tempo-</a:t>
            </a:r>
            <a:r>
              <a:rPr lang="en-US" dirty="0" err="1"/>
              <a:t>frequenza</a:t>
            </a:r>
            <a:r>
              <a:rPr lang="en-US" dirty="0"/>
              <a:t> del </a:t>
            </a:r>
            <a:r>
              <a:rPr lang="en-US" dirty="0" err="1"/>
              <a:t>segnale</a:t>
            </a:r>
            <a:r>
              <a:rPr lang="en-US" dirty="0"/>
              <a:t>, è </a:t>
            </a:r>
            <a:r>
              <a:rPr lang="en-US" dirty="0" err="1"/>
              <a:t>stata</a:t>
            </a:r>
            <a:r>
              <a:rPr lang="en-US" dirty="0"/>
              <a:t> </a:t>
            </a:r>
            <a:r>
              <a:rPr lang="en-US" dirty="0" err="1"/>
              <a:t>utilizzata</a:t>
            </a:r>
            <a:r>
              <a:rPr lang="en-US" dirty="0"/>
              <a:t> la STFT, </a:t>
            </a:r>
            <a:r>
              <a:rPr lang="en-US" dirty="0" err="1"/>
              <a:t>definita</a:t>
            </a:r>
            <a:r>
              <a:rPr lang="en-US" dirty="0"/>
              <a:t> come la </a:t>
            </a:r>
            <a:r>
              <a:rPr lang="en-US" dirty="0" err="1"/>
              <a:t>trasformata</a:t>
            </a:r>
            <a:r>
              <a:rPr lang="en-US" dirty="0"/>
              <a:t> di Fourier del </a:t>
            </a:r>
            <a:r>
              <a:rPr lang="en-US" dirty="0" err="1"/>
              <a:t>segnale</a:t>
            </a:r>
            <a:r>
              <a:rPr lang="en-US" dirty="0"/>
              <a:t> </a:t>
            </a:r>
            <a:r>
              <a:rPr lang="en-US" dirty="0" err="1"/>
              <a:t>quando</a:t>
            </a:r>
            <a:r>
              <a:rPr lang="en-US" dirty="0"/>
              <a:t> </a:t>
            </a:r>
            <a:r>
              <a:rPr lang="en-US" dirty="0" err="1"/>
              <a:t>finestrato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tempo </a:t>
            </a:r>
            <a:r>
              <a:rPr lang="en-US" dirty="0" err="1"/>
              <a:t>mediante</a:t>
            </a:r>
            <a:r>
              <a:rPr lang="en-US" dirty="0"/>
              <a:t>, in </a:t>
            </a:r>
            <a:r>
              <a:rPr lang="en-US" dirty="0" err="1"/>
              <a:t>questo</a:t>
            </a:r>
            <a:r>
              <a:rPr lang="en-US" dirty="0"/>
              <a:t> </a:t>
            </a:r>
            <a:r>
              <a:rPr lang="en-US" dirty="0" err="1"/>
              <a:t>caso</a:t>
            </a:r>
            <a:r>
              <a:rPr lang="en-US" dirty="0"/>
              <a:t>, la </a:t>
            </a:r>
            <a:r>
              <a:rPr lang="en-US" dirty="0" err="1"/>
              <a:t>finestra</a:t>
            </a:r>
            <a:r>
              <a:rPr lang="en-US" dirty="0"/>
              <a:t> di Hamming. Questa </a:t>
            </a:r>
            <a:r>
              <a:rPr lang="en-US" dirty="0" err="1"/>
              <a:t>trasformata</a:t>
            </a:r>
            <a:r>
              <a:rPr lang="en-US" dirty="0"/>
              <a:t> </a:t>
            </a:r>
            <a:r>
              <a:rPr lang="en-US" dirty="0" err="1"/>
              <a:t>può</a:t>
            </a:r>
            <a:r>
              <a:rPr lang="en-US" dirty="0"/>
              <a:t> </a:t>
            </a:r>
            <a:r>
              <a:rPr lang="en-US" dirty="0" err="1"/>
              <a:t>essere</a:t>
            </a:r>
            <a:r>
              <a:rPr lang="en-US" dirty="0"/>
              <a:t> </a:t>
            </a:r>
            <a:r>
              <a:rPr lang="en-US" dirty="0" err="1"/>
              <a:t>rappresentata</a:t>
            </a:r>
            <a:r>
              <a:rPr lang="en-US" dirty="0"/>
              <a:t> in forma </a:t>
            </a:r>
            <a:r>
              <a:rPr lang="en-US" dirty="0" err="1"/>
              <a:t>matriciale</a:t>
            </a:r>
            <a:r>
              <a:rPr lang="en-US" dirty="0"/>
              <a:t> e </a:t>
            </a:r>
            <a:r>
              <a:rPr lang="en-US" dirty="0" err="1"/>
              <a:t>dunque</a:t>
            </a:r>
            <a:r>
              <a:rPr lang="en-US" dirty="0"/>
              <a:t> </a:t>
            </a:r>
            <a:r>
              <a:rPr lang="en-US" dirty="0" err="1"/>
              <a:t>raffigurata</a:t>
            </a:r>
            <a:r>
              <a:rPr lang="en-US" dirty="0"/>
              <a:t> come </a:t>
            </a:r>
            <a:r>
              <a:rPr lang="en-US" dirty="0" err="1"/>
              <a:t>immagine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26379BA-9DB0-1786-D17C-9FFBE2CC0D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04402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D0398F-DC45-CA54-45DC-961755BC00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6159C2E-3ED6-30FC-028A-9369E091EC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EE6EBC79-F8FE-1DF0-3511-B7E6A1884E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partire</a:t>
            </a:r>
            <a:r>
              <a:rPr lang="en-US" dirty="0"/>
              <a:t> </a:t>
            </a:r>
            <a:r>
              <a:rPr lang="en-US" dirty="0" err="1"/>
              <a:t>dall’imagine</a:t>
            </a:r>
            <a:r>
              <a:rPr lang="en-US" dirty="0"/>
              <a:t> </a:t>
            </a:r>
            <a:r>
              <a:rPr lang="en-US" dirty="0" err="1"/>
              <a:t>così</a:t>
            </a:r>
            <a:r>
              <a:rPr lang="en-US" dirty="0"/>
              <a:t> </a:t>
            </a:r>
            <a:r>
              <a:rPr lang="en-US" dirty="0" err="1"/>
              <a:t>ottenuta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definite le </a:t>
            </a:r>
            <a:r>
              <a:rPr lang="en-US" dirty="0" err="1"/>
              <a:t>seguenti</a:t>
            </a:r>
            <a:r>
              <a:rPr lang="en-US" dirty="0"/>
              <a:t> features: </a:t>
            </a:r>
          </a:p>
          <a:p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/>
              <a:t>Le </a:t>
            </a:r>
            <a:r>
              <a:rPr lang="en-US" dirty="0" err="1"/>
              <a:t>quali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state </a:t>
            </a:r>
            <a:r>
              <a:rPr lang="en-US" dirty="0" err="1"/>
              <a:t>estratte</a:t>
            </a:r>
            <a:r>
              <a:rPr lang="en-US" dirty="0"/>
              <a:t> in </a:t>
            </a:r>
            <a:r>
              <a:rPr lang="en-US" dirty="0" err="1"/>
              <a:t>tre</a:t>
            </a:r>
            <a:r>
              <a:rPr lang="en-US" dirty="0"/>
              <a:t> </a:t>
            </a:r>
            <a:r>
              <a:rPr lang="en-US" dirty="0" err="1"/>
              <a:t>sottobande</a:t>
            </a:r>
            <a:r>
              <a:rPr lang="en-US" dirty="0"/>
              <a:t>, delimitate </a:t>
            </a:r>
            <a:r>
              <a:rPr lang="en-US" dirty="0" err="1"/>
              <a:t>temporalmente</a:t>
            </a:r>
            <a:r>
              <a:rPr lang="en-US" dirty="0"/>
              <a:t> </a:t>
            </a:r>
            <a:r>
              <a:rPr lang="en-US" dirty="0" err="1"/>
              <a:t>dalle</a:t>
            </a:r>
            <a:r>
              <a:rPr lang="en-US" dirty="0"/>
              <a:t> </a:t>
            </a:r>
            <a:r>
              <a:rPr lang="en-US" dirty="0" err="1"/>
              <a:t>soglie</a:t>
            </a:r>
            <a:r>
              <a:rPr lang="en-US" dirty="0"/>
              <a:t> </a:t>
            </a:r>
            <a:r>
              <a:rPr lang="en-US" dirty="0" err="1"/>
              <a:t>temporali</a:t>
            </a:r>
            <a:r>
              <a:rPr lang="en-US" dirty="0"/>
              <a:t> </a:t>
            </a:r>
            <a:r>
              <a:rPr lang="en-US" dirty="0" err="1"/>
              <a:t>valutate</a:t>
            </a:r>
            <a:r>
              <a:rPr lang="en-US" dirty="0"/>
              <a:t> con </a:t>
            </a:r>
            <a:r>
              <a:rPr lang="en-US" dirty="0" err="1"/>
              <a:t>l’inviluppo</a:t>
            </a:r>
            <a:r>
              <a:rPr lang="en-US" dirty="0"/>
              <a:t>: </a:t>
            </a:r>
          </a:p>
          <a:p>
            <a:pPr marL="171450" indent="-171450">
              <a:buFontTx/>
              <a:buChar char="-"/>
            </a:pPr>
            <a:r>
              <a:rPr lang="en-US" dirty="0"/>
              <a:t>Low </a:t>
            </a:r>
            <a:r>
              <a:rPr lang="en-US" dirty="0" err="1"/>
              <a:t>freq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medium </a:t>
            </a:r>
            <a:r>
              <a:rPr lang="en-US" dirty="0" err="1"/>
              <a:t>freq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High </a:t>
            </a:r>
            <a:r>
              <a:rPr lang="en-US" dirty="0" err="1"/>
              <a:t>freq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7B0586E-4644-710E-F893-344D98BB36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4289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AA1E4F-A242-1E86-445B-6B863F9A3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1D11F40-D36F-4D91-A472-085D81EE1D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A7231F7-F2D1-3D9B-17D7-802465417F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D50447B-BACC-6330-715D-9ED09E8882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15405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CB41E-4547-DADF-00E8-1B2A9E9FD1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51E33516-B0CC-45D3-2DAB-5DF70F0CB2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CF925376-AA13-004B-1037-5DF70FB6B2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Riguardo</a:t>
            </a:r>
            <a:r>
              <a:rPr lang="en-US" dirty="0"/>
              <a:t> alle features </a:t>
            </a:r>
            <a:r>
              <a:rPr lang="en-US" dirty="0" err="1"/>
              <a:t>ispirate</a:t>
            </a:r>
            <a:r>
              <a:rPr lang="en-US" dirty="0"/>
              <a:t> </a:t>
            </a:r>
            <a:r>
              <a:rPr lang="en-US" dirty="0" err="1"/>
              <a:t>dalla</a:t>
            </a:r>
            <a:r>
              <a:rPr lang="en-US" dirty="0"/>
              <a:t> </a:t>
            </a:r>
            <a:r>
              <a:rPr lang="en-US" dirty="0" err="1"/>
              <a:t>letteratura</a:t>
            </a:r>
            <a:r>
              <a:rPr lang="en-US" dirty="0"/>
              <a:t>, in </a:t>
            </a:r>
            <a:r>
              <a:rPr lang="en-US" dirty="0" err="1"/>
              <a:t>riferimento</a:t>
            </a:r>
            <a:r>
              <a:rPr lang="en-US" dirty="0"/>
              <a:t> </a:t>
            </a:r>
            <a:r>
              <a:rPr lang="en-US" dirty="0" err="1"/>
              <a:t>allo</a:t>
            </a:r>
            <a:r>
              <a:rPr lang="en-US" dirty="0"/>
              <a:t> studio </a:t>
            </a:r>
            <a:r>
              <a:rPr lang="en-US" dirty="0" err="1"/>
              <a:t>similare</a:t>
            </a:r>
            <a:r>
              <a:rPr lang="en-US" dirty="0"/>
              <a:t> e </a:t>
            </a:r>
            <a:r>
              <a:rPr lang="en-US" dirty="0" err="1"/>
              <a:t>precedente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dottoressa</a:t>
            </a:r>
            <a:r>
              <a:rPr lang="en-US" dirty="0"/>
              <a:t> </a:t>
            </a:r>
            <a:r>
              <a:rPr lang="en-US" dirty="0" err="1"/>
              <a:t>Baldazzi</a:t>
            </a:r>
            <a:r>
              <a:rPr lang="en-US" dirty="0"/>
              <a:t> e </a:t>
            </a:r>
            <a:r>
              <a:rPr lang="en-US" dirty="0" err="1"/>
              <a:t>colleghi</a:t>
            </a:r>
            <a:r>
              <a:rPr lang="en-US" dirty="0"/>
              <a:t> due </a:t>
            </a:r>
            <a:r>
              <a:rPr lang="en-US" dirty="0" err="1"/>
              <a:t>ulteriori</a:t>
            </a:r>
            <a:r>
              <a:rPr lang="en-US" dirty="0"/>
              <a:t> features </a:t>
            </a:r>
            <a:r>
              <a:rPr lang="en-US" dirty="0" err="1"/>
              <a:t>sono</a:t>
            </a:r>
            <a:r>
              <a:rPr lang="en-US" dirty="0"/>
              <a:t> state </a:t>
            </a:r>
            <a:r>
              <a:rPr lang="en-US" dirty="0" err="1"/>
              <a:t>valutate</a:t>
            </a:r>
            <a:r>
              <a:rPr lang="en-US" dirty="0"/>
              <a:t>, la peak-to-peak amplitude a la fragmentation.</a:t>
            </a:r>
          </a:p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0E60ABF-7A95-A03B-4896-73A6CD5CD5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08918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5F79D-2788-C5A8-131B-1B6B1A0B51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69062D6-D22D-D82D-56F1-7DA74E7378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795ACE4-E003-4FE2-8600-37B439320F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Prima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classificazione</a:t>
            </a:r>
            <a:r>
              <a:rPr lang="en-US" dirty="0"/>
              <a:t> è </a:t>
            </a:r>
            <a:r>
              <a:rPr lang="en-US" dirty="0" err="1"/>
              <a:t>stata</a:t>
            </a:r>
            <a:r>
              <a:rPr lang="en-US" dirty="0"/>
              <a:t> </a:t>
            </a:r>
            <a:r>
              <a:rPr lang="en-US" dirty="0" err="1"/>
              <a:t>valutata</a:t>
            </a:r>
            <a:r>
              <a:rPr lang="en-US" dirty="0"/>
              <a:t> la </a:t>
            </a:r>
            <a:r>
              <a:rPr lang="en-US" dirty="0" err="1"/>
              <a:t>correlazione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features, qui </a:t>
            </a:r>
            <a:r>
              <a:rPr lang="en-US" dirty="0" err="1"/>
              <a:t>visualizzata</a:t>
            </a:r>
            <a:r>
              <a:rPr lang="en-US" dirty="0"/>
              <a:t> </a:t>
            </a:r>
            <a:r>
              <a:rPr lang="en-US" dirty="0" err="1"/>
              <a:t>mediante</a:t>
            </a:r>
            <a:r>
              <a:rPr lang="en-US" dirty="0"/>
              <a:t> la </a:t>
            </a:r>
            <a:r>
              <a:rPr lang="en-US" dirty="0" err="1"/>
              <a:t>matrice</a:t>
            </a:r>
            <a:r>
              <a:rPr lang="en-US" dirty="0"/>
              <a:t> di </a:t>
            </a:r>
            <a:r>
              <a:rPr lang="en-US" b="0" dirty="0" err="1"/>
              <a:t>correlazione</a:t>
            </a:r>
            <a:r>
              <a:rPr lang="en-US" b="0" dirty="0"/>
              <a:t>. A </a:t>
            </a:r>
            <a:r>
              <a:rPr lang="en-US" b="0" dirty="0" err="1"/>
              <a:t>seguito</a:t>
            </a:r>
            <a:r>
              <a:rPr lang="en-US" b="0" dirty="0"/>
              <a:t> di </a:t>
            </a:r>
            <a:r>
              <a:rPr lang="en-US" b="0" dirty="0" err="1"/>
              <a:t>questa</a:t>
            </a:r>
            <a:r>
              <a:rPr lang="en-US" b="0" dirty="0"/>
              <a:t> </a:t>
            </a:r>
            <a:r>
              <a:rPr lang="en-US" b="0" dirty="0" err="1"/>
              <a:t>analisi</a:t>
            </a:r>
            <a:r>
              <a:rPr lang="en-US" b="0" dirty="0"/>
              <a:t> </a:t>
            </a:r>
            <a:r>
              <a:rPr lang="en-US" b="0" dirty="0" err="1"/>
              <a:t>sono</a:t>
            </a:r>
            <a:r>
              <a:rPr lang="en-US" b="0" dirty="0"/>
              <a:t> state </a:t>
            </a:r>
            <a:r>
              <a:rPr lang="en-US" b="0" dirty="0" err="1"/>
              <a:t>mantenute</a:t>
            </a:r>
            <a:r>
              <a:rPr lang="en-US" b="0" dirty="0"/>
              <a:t> 56 features </a:t>
            </a:r>
            <a:r>
              <a:rPr lang="en-US" b="0" dirty="0" err="1"/>
              <a:t>delle</a:t>
            </a:r>
            <a:r>
              <a:rPr lang="en-US" b="0" dirty="0"/>
              <a:t> 87 </a:t>
            </a:r>
            <a:r>
              <a:rPr lang="en-US" b="0" dirty="0" err="1"/>
              <a:t>originarie</a:t>
            </a:r>
            <a:r>
              <a:rPr lang="en-US" b="0" dirty="0"/>
              <a:t>.</a:t>
            </a:r>
          </a:p>
          <a:p>
            <a:endParaRPr lang="en-US" b="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67B29E6-EEF3-A3A3-F262-B889AC7F05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8876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D9AC37-4738-82E6-6A02-5D49FA7A6B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3756A68-02E3-68CB-D0C4-6F4B0D0B37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970A6161-D964-F45C-2C1D-5BAC7F5A26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1D13887-B21F-FD8A-45EA-A4D26476C3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89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E0CBDD-6C55-5ACC-F4B1-F3008914D8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6C5FDA1-4CF2-7B44-99FE-55FF44567D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A199B3B-C04C-FBC1-DC3B-3D4BF57AC6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 </a:t>
            </a:r>
            <a:r>
              <a:rPr lang="en-US" dirty="0" err="1"/>
              <a:t>patologia</a:t>
            </a:r>
            <a:r>
              <a:rPr lang="en-US" dirty="0"/>
              <a:t> </a:t>
            </a:r>
            <a:r>
              <a:rPr lang="en-US" dirty="0" err="1"/>
              <a:t>oggetto</a:t>
            </a:r>
            <a:r>
              <a:rPr lang="en-US" dirty="0"/>
              <a:t> di </a:t>
            </a:r>
            <a:r>
              <a:rPr lang="en-US" dirty="0" err="1"/>
              <a:t>questo</a:t>
            </a:r>
            <a:r>
              <a:rPr lang="en-US" dirty="0"/>
              <a:t> studio è la </a:t>
            </a:r>
            <a:r>
              <a:rPr lang="en-US" dirty="0" err="1"/>
              <a:t>più</a:t>
            </a:r>
            <a:r>
              <a:rPr lang="en-US" dirty="0"/>
              <a:t> </a:t>
            </a:r>
            <a:r>
              <a:rPr lang="en-US" dirty="0" err="1"/>
              <a:t>comune</a:t>
            </a:r>
            <a:r>
              <a:rPr lang="en-US" dirty="0"/>
              <a:t> </a:t>
            </a:r>
            <a:r>
              <a:rPr lang="en-US" dirty="0" err="1"/>
              <a:t>nella</a:t>
            </a:r>
            <a:r>
              <a:rPr lang="en-US" dirty="0"/>
              <a:t> </a:t>
            </a:r>
            <a:r>
              <a:rPr lang="en-US" dirty="0" err="1"/>
              <a:t>famiglia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tachicardie</a:t>
            </a:r>
            <a:r>
              <a:rPr lang="en-US" dirty="0"/>
              <a:t> </a:t>
            </a:r>
            <a:r>
              <a:rPr lang="en-US" dirty="0" err="1"/>
              <a:t>sopraventricolari</a:t>
            </a:r>
            <a:r>
              <a:rPr lang="en-US" dirty="0"/>
              <a:t>: la </a:t>
            </a:r>
            <a:r>
              <a:rPr lang="en-US" dirty="0" err="1"/>
              <a:t>tachicardia</a:t>
            </a:r>
            <a:r>
              <a:rPr lang="en-US" dirty="0"/>
              <a:t> </a:t>
            </a:r>
            <a:r>
              <a:rPr lang="en-US" dirty="0" err="1"/>
              <a:t>atrioventricolare</a:t>
            </a:r>
            <a:r>
              <a:rPr lang="en-US" dirty="0"/>
              <a:t> da </a:t>
            </a:r>
            <a:r>
              <a:rPr lang="en-US" dirty="0" err="1"/>
              <a:t>rientro</a:t>
            </a:r>
            <a:r>
              <a:rPr lang="en-US" dirty="0"/>
              <a:t> </a:t>
            </a:r>
            <a:r>
              <a:rPr lang="en-US" dirty="0" err="1"/>
              <a:t>nodale</a:t>
            </a:r>
            <a:r>
              <a:rPr lang="en-US" dirty="0"/>
              <a:t>, </a:t>
            </a:r>
          </a:p>
          <a:p>
            <a:endParaRPr lang="en-US" dirty="0"/>
          </a:p>
          <a:p>
            <a:r>
              <a:rPr lang="en-US" dirty="0"/>
              <a:t>Si </a:t>
            </a:r>
            <a:r>
              <a:rPr lang="en-US" dirty="0" err="1"/>
              <a:t>caratterizza</a:t>
            </a:r>
            <a:r>
              <a:rPr lang="en-US" dirty="0"/>
              <a:t> </a:t>
            </a:r>
            <a:r>
              <a:rPr lang="en-US" dirty="0" err="1"/>
              <a:t>dalla</a:t>
            </a:r>
            <a:r>
              <a:rPr lang="en-US" dirty="0"/>
              <a:t> </a:t>
            </a:r>
            <a:r>
              <a:rPr lang="en-US" dirty="0" err="1"/>
              <a:t>presenza</a:t>
            </a:r>
            <a:r>
              <a:rPr lang="en-US" dirty="0"/>
              <a:t> di un </a:t>
            </a:r>
            <a:r>
              <a:rPr lang="en-US" dirty="0" err="1"/>
              <a:t>circuito</a:t>
            </a:r>
            <a:r>
              <a:rPr lang="en-US" dirty="0"/>
              <a:t> di </a:t>
            </a:r>
            <a:r>
              <a:rPr lang="en-US" dirty="0" err="1"/>
              <a:t>rientro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le due vie, </a:t>
            </a:r>
            <a:r>
              <a:rPr lang="en-US" dirty="0" err="1"/>
              <a:t>lenta</a:t>
            </a:r>
            <a:r>
              <a:rPr lang="en-US" dirty="0"/>
              <a:t> e veloce, la cui </a:t>
            </a:r>
            <a:r>
              <a:rPr lang="en-US" dirty="0" err="1"/>
              <a:t>conseguenza</a:t>
            </a:r>
            <a:r>
              <a:rPr lang="en-US" dirty="0"/>
              <a:t> è </a:t>
            </a:r>
            <a:r>
              <a:rPr lang="en-US" dirty="0" err="1"/>
              <a:t>l’induzione</a:t>
            </a:r>
            <a:r>
              <a:rPr lang="en-US" dirty="0"/>
              <a:t> di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successione</a:t>
            </a:r>
            <a:r>
              <a:rPr lang="en-US" dirty="0"/>
              <a:t> di </a:t>
            </a:r>
            <a:r>
              <a:rPr lang="en-US" dirty="0" err="1"/>
              <a:t>extrasistoli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0CF7E22-417E-A99F-EC3F-C4210E3D6D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37269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F07F9D-A21E-E3EC-3B24-4F7219AFB6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4A7C6CB-8048-F592-1F97-95280361AB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92A22ED-4B48-055A-1163-5297D0C5BC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06F830F-EE8D-5C90-0364-873B49F0DB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77591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836B90-571A-91DD-4F1A-E3D193F6AC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6570892-7212-F5E4-20FF-F512271719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187E9CFE-288D-AC01-EBDB-E4AEB3CAED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7BF9DC2-EE87-7EE1-2515-9C37C9D9F5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91764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5212A9-751E-8DBD-94E2-160D71717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69FC732C-F793-2477-4D97-353B64DD48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E111A870-EF36-61AC-DCDA-8223035427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D4D41C1-B208-F4D9-2B24-81F82B5212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21506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419F18-DB87-F5E9-F140-71ECD03C61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DBEB500F-8BBD-D8B3-2730-4212F76450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F636648-C12F-2136-9C4A-5BF02BA750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Osservando</a:t>
            </a:r>
            <a:r>
              <a:rPr lang="en-US" dirty="0"/>
              <a:t> le performance </a:t>
            </a:r>
            <a:r>
              <a:rPr lang="en-US" dirty="0" err="1"/>
              <a:t>riportate</a:t>
            </a:r>
            <a:r>
              <a:rPr lang="en-US" dirty="0"/>
              <a:t> </a:t>
            </a:r>
            <a:r>
              <a:rPr lang="en-US" dirty="0" err="1"/>
              <a:t>nelle</a:t>
            </a:r>
            <a:r>
              <a:rPr lang="en-US" dirty="0"/>
              <a:t> confusion matrix e </a:t>
            </a:r>
            <a:r>
              <a:rPr lang="en-US" dirty="0" err="1"/>
              <a:t>nelle</a:t>
            </a:r>
            <a:r>
              <a:rPr lang="en-US" dirty="0"/>
              <a:t> </a:t>
            </a:r>
            <a:r>
              <a:rPr lang="en-US" dirty="0" err="1"/>
              <a:t>tabelle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metriche</a:t>
            </a:r>
            <a:r>
              <a:rPr lang="en-US" dirty="0"/>
              <a:t>,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può</a:t>
            </a:r>
            <a:r>
              <a:rPr lang="en-US" dirty="0"/>
              <a:t> </a:t>
            </a:r>
            <a:r>
              <a:rPr lang="en-US" dirty="0" err="1"/>
              <a:t>concludere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: 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Il KN, </a:t>
            </a:r>
            <a:r>
              <a:rPr lang="en-US" dirty="0" err="1"/>
              <a:t>pur</a:t>
            </a:r>
            <a:r>
              <a:rPr lang="en-US" dirty="0"/>
              <a:t> </a:t>
            </a:r>
            <a:r>
              <a:rPr lang="en-US" dirty="0" err="1"/>
              <a:t>essendo</a:t>
            </a:r>
            <a:r>
              <a:rPr lang="en-US" dirty="0"/>
              <a:t> </a:t>
            </a:r>
            <a:r>
              <a:rPr lang="en-US" dirty="0" err="1"/>
              <a:t>completamente</a:t>
            </a:r>
            <a:r>
              <a:rPr lang="en-US" dirty="0"/>
              <a:t> </a:t>
            </a:r>
            <a:r>
              <a:rPr lang="en-US" dirty="0" err="1"/>
              <a:t>spiegabile</a:t>
            </a:r>
            <a:r>
              <a:rPr lang="en-US" dirty="0"/>
              <a:t> </a:t>
            </a:r>
            <a:r>
              <a:rPr lang="en-US" dirty="0" err="1"/>
              <a:t>anche</a:t>
            </a:r>
            <a:r>
              <a:rPr lang="en-US" dirty="0"/>
              <a:t> a non </a:t>
            </a:r>
            <a:r>
              <a:rPr lang="en-US" dirty="0" err="1"/>
              <a:t>esperti</a:t>
            </a:r>
            <a:r>
              <a:rPr lang="en-US" dirty="0"/>
              <a:t> del </a:t>
            </a:r>
            <a:r>
              <a:rPr lang="en-US" dirty="0" err="1"/>
              <a:t>settore</a:t>
            </a:r>
            <a:r>
              <a:rPr lang="en-US" dirty="0"/>
              <a:t> e </a:t>
            </a:r>
            <a:r>
              <a:rPr lang="en-US" dirty="0" err="1"/>
              <a:t>garantendo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, </a:t>
            </a:r>
            <a:r>
              <a:rPr lang="en-US" dirty="0" err="1"/>
              <a:t>seppur</a:t>
            </a:r>
            <a:r>
              <a:rPr lang="en-US" dirty="0"/>
              <a:t> Parziale, </a:t>
            </a:r>
            <a:r>
              <a:rPr lang="en-US" dirty="0" err="1"/>
              <a:t>classificazione</a:t>
            </a:r>
            <a:r>
              <a:rPr lang="en-US" dirty="0"/>
              <a:t>, a causa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rigidità</a:t>
            </a:r>
            <a:r>
              <a:rPr lang="en-US" dirty="0"/>
              <a:t> è affetto da </a:t>
            </a:r>
            <a:r>
              <a:rPr lang="en-US" dirty="0" err="1"/>
              <a:t>evidenti</a:t>
            </a:r>
            <a:r>
              <a:rPr lang="en-US" dirty="0"/>
              <a:t> </a:t>
            </a:r>
            <a:r>
              <a:rPr lang="en-US" dirty="0" err="1"/>
              <a:t>errori</a:t>
            </a:r>
            <a:r>
              <a:rPr lang="en-US" dirty="0"/>
              <a:t> di </a:t>
            </a:r>
            <a:r>
              <a:rPr lang="en-US" dirty="0" err="1"/>
              <a:t>misclassificazione</a:t>
            </a:r>
            <a:r>
              <a:rPr lang="en-US" dirty="0"/>
              <a:t>.</a:t>
            </a:r>
          </a:p>
          <a:p>
            <a:pPr marL="171450" indent="-171450">
              <a:buFontTx/>
              <a:buChar char="-"/>
            </a:pPr>
            <a:r>
              <a:rPr lang="en-US" dirty="0"/>
              <a:t>Il decision tree </a:t>
            </a:r>
            <a:r>
              <a:rPr lang="en-US" dirty="0" err="1"/>
              <a:t>migliora</a:t>
            </a:r>
            <a:r>
              <a:rPr lang="en-US" dirty="0"/>
              <a:t> I </a:t>
            </a:r>
            <a:r>
              <a:rPr lang="en-US" dirty="0" err="1"/>
              <a:t>risultati</a:t>
            </a:r>
            <a:r>
              <a:rPr lang="en-US" dirty="0"/>
              <a:t> del KB </a:t>
            </a:r>
            <a:r>
              <a:rPr lang="en-US" dirty="0" err="1"/>
              <a:t>garantendo</a:t>
            </a:r>
            <a:r>
              <a:rPr lang="en-US" dirty="0"/>
              <a:t> </a:t>
            </a:r>
            <a:r>
              <a:rPr lang="en-US" dirty="0" err="1"/>
              <a:t>comunque</a:t>
            </a:r>
            <a:r>
              <a:rPr lang="en-US" dirty="0"/>
              <a:t> un </a:t>
            </a:r>
            <a:r>
              <a:rPr lang="en-US" dirty="0" err="1"/>
              <a:t>elevato</a:t>
            </a:r>
            <a:r>
              <a:rPr lang="en-US" dirty="0"/>
              <a:t> </a:t>
            </a:r>
            <a:r>
              <a:rPr lang="en-US" dirty="0" err="1"/>
              <a:t>grado</a:t>
            </a:r>
            <a:r>
              <a:rPr lang="en-US" dirty="0"/>
              <a:t> di </a:t>
            </a:r>
            <a:r>
              <a:rPr lang="en-US" dirty="0" err="1"/>
              <a:t>spiegabilità</a:t>
            </a:r>
            <a:r>
              <a:rPr lang="en-US" dirty="0"/>
              <a:t>. </a:t>
            </a:r>
            <a:r>
              <a:rPr lang="en-US" dirty="0" err="1"/>
              <a:t>Dal’ltro</a:t>
            </a:r>
            <a:r>
              <a:rPr lang="en-US" dirty="0"/>
              <a:t> canto </a:t>
            </a:r>
            <a:r>
              <a:rPr lang="en-US" dirty="0" err="1"/>
              <a:t>soffre</a:t>
            </a:r>
            <a:r>
              <a:rPr lang="en-US" dirty="0"/>
              <a:t> </a:t>
            </a:r>
            <a:r>
              <a:rPr lang="en-US" dirty="0" err="1"/>
              <a:t>ancora</a:t>
            </a:r>
            <a:r>
              <a:rPr lang="en-US" dirty="0"/>
              <a:t> di </a:t>
            </a:r>
            <a:r>
              <a:rPr lang="en-US" dirty="0" err="1"/>
              <a:t>errori</a:t>
            </a:r>
            <a:r>
              <a:rPr lang="en-US" dirty="0"/>
              <a:t> di </a:t>
            </a:r>
            <a:r>
              <a:rPr lang="en-US" dirty="0" err="1"/>
              <a:t>misclassificazione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La MLR per </a:t>
            </a:r>
            <a:r>
              <a:rPr lang="en-US" dirty="0" err="1"/>
              <a:t>quanto</a:t>
            </a:r>
            <a:r>
              <a:rPr lang="en-US" dirty="0"/>
              <a:t> </a:t>
            </a:r>
            <a:r>
              <a:rPr lang="en-US" dirty="0" err="1"/>
              <a:t>permetta</a:t>
            </a:r>
            <a:r>
              <a:rPr lang="en-US" dirty="0"/>
              <a:t> </a:t>
            </a:r>
            <a:r>
              <a:rPr lang="en-US" dirty="0" err="1"/>
              <a:t>l’interpretazione</a:t>
            </a:r>
            <a:r>
              <a:rPr lang="en-US" dirty="0"/>
              <a:t> </a:t>
            </a:r>
            <a:r>
              <a:rPr lang="en-US" dirty="0" err="1"/>
              <a:t>probabilistica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parametri</a:t>
            </a:r>
            <a:r>
              <a:rPr lang="en-US" dirty="0"/>
              <a:t> del </a:t>
            </a:r>
            <a:r>
              <a:rPr lang="en-US" dirty="0" err="1"/>
              <a:t>modello</a:t>
            </a:r>
            <a:r>
              <a:rPr lang="en-US" dirty="0"/>
              <a:t>, a causa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semplicità</a:t>
            </a:r>
            <a:r>
              <a:rPr lang="en-US" dirty="0"/>
              <a:t> </a:t>
            </a:r>
            <a:r>
              <a:rPr lang="en-US" dirty="0" err="1"/>
              <a:t>performa</a:t>
            </a:r>
            <a:r>
              <a:rPr lang="en-US" dirty="0"/>
              <a:t> </a:t>
            </a:r>
            <a:r>
              <a:rPr lang="en-US" dirty="0" err="1"/>
              <a:t>similmente</a:t>
            </a:r>
            <a:r>
              <a:rPr lang="en-US" dirty="0"/>
              <a:t> al KB</a:t>
            </a:r>
          </a:p>
          <a:p>
            <a:pPr marL="171450" indent="-171450">
              <a:buFontTx/>
              <a:buChar char="-"/>
            </a:pPr>
            <a:r>
              <a:rPr lang="en-US" dirty="0"/>
              <a:t>La SVM </a:t>
            </a:r>
            <a:r>
              <a:rPr lang="en-US" dirty="0" err="1"/>
              <a:t>infine</a:t>
            </a:r>
            <a:r>
              <a:rPr lang="en-US" dirty="0"/>
              <a:t> </a:t>
            </a:r>
            <a:r>
              <a:rPr lang="en-US" dirty="0" err="1"/>
              <a:t>risulta</a:t>
            </a:r>
            <a:r>
              <a:rPr lang="en-US" dirty="0"/>
              <a:t> </a:t>
            </a:r>
            <a:r>
              <a:rPr lang="en-US" dirty="0" err="1"/>
              <a:t>essere</a:t>
            </a:r>
            <a:r>
              <a:rPr lang="en-US" dirty="0"/>
              <a:t> il </a:t>
            </a:r>
            <a:r>
              <a:rPr lang="en-US" dirty="0" err="1"/>
              <a:t>milglior</a:t>
            </a:r>
            <a:r>
              <a:rPr lang="en-US" dirty="0"/>
              <a:t> </a:t>
            </a:r>
            <a:r>
              <a:rPr lang="en-US" dirty="0" err="1"/>
              <a:t>modello</a:t>
            </a:r>
            <a:r>
              <a:rPr lang="en-US" dirty="0"/>
              <a:t>, </a:t>
            </a:r>
            <a:r>
              <a:rPr lang="en-US" dirty="0" err="1"/>
              <a:t>anche</a:t>
            </a:r>
            <a:r>
              <a:rPr lang="en-US" dirty="0"/>
              <a:t> </a:t>
            </a:r>
            <a:r>
              <a:rPr lang="en-US" dirty="0" err="1"/>
              <a:t>grazie</a:t>
            </a:r>
            <a:r>
              <a:rPr lang="en-US" dirty="0"/>
              <a:t>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capacità</a:t>
            </a:r>
            <a:r>
              <a:rPr lang="en-US" dirty="0"/>
              <a:t> di </a:t>
            </a:r>
            <a:r>
              <a:rPr lang="en-US" dirty="0" err="1"/>
              <a:t>catturare</a:t>
            </a:r>
            <a:r>
              <a:rPr lang="en-US" dirty="0"/>
              <a:t> le </a:t>
            </a:r>
            <a:r>
              <a:rPr lang="en-US" dirty="0" err="1"/>
              <a:t>relazioni</a:t>
            </a:r>
            <a:r>
              <a:rPr lang="en-US" dirty="0"/>
              <a:t> </a:t>
            </a:r>
            <a:r>
              <a:rPr lang="en-US" dirty="0" err="1"/>
              <a:t>nonlineari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le features. </a:t>
            </a:r>
            <a:r>
              <a:rPr lang="en-US" dirty="0" err="1"/>
              <a:t>Ciò</a:t>
            </a:r>
            <a:r>
              <a:rPr lang="en-US" dirty="0"/>
              <a:t> </a:t>
            </a:r>
            <a:r>
              <a:rPr lang="en-US" dirty="0" err="1"/>
              <a:t>nonostante</a:t>
            </a:r>
            <a:r>
              <a:rPr lang="en-US" dirty="0"/>
              <a:t>, è </a:t>
            </a:r>
            <a:r>
              <a:rPr lang="en-US" dirty="0" err="1"/>
              <a:t>ancora</a:t>
            </a:r>
            <a:r>
              <a:rPr lang="en-US" dirty="0"/>
              <a:t> affetto da un </a:t>
            </a:r>
            <a:r>
              <a:rPr lang="en-US" dirty="0" err="1"/>
              <a:t>certo</a:t>
            </a:r>
            <a:r>
              <a:rPr lang="en-US" dirty="0"/>
              <a:t> </a:t>
            </a:r>
            <a:r>
              <a:rPr lang="en-US" dirty="0" err="1"/>
              <a:t>grado</a:t>
            </a:r>
            <a:r>
              <a:rPr lang="en-US" dirty="0"/>
              <a:t> di </a:t>
            </a:r>
            <a:r>
              <a:rPr lang="en-US" dirty="0" err="1"/>
              <a:t>errore</a:t>
            </a:r>
            <a:r>
              <a:rPr lang="en-US" dirty="0"/>
              <a:t> di </a:t>
            </a:r>
            <a:r>
              <a:rPr lang="en-US" dirty="0" err="1"/>
              <a:t>misclassificazione</a:t>
            </a:r>
            <a:endParaRPr lang="en-US" dirty="0"/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55CD823-CED2-B9DA-CBA4-8C1AC3744F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73169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BE41D6-0F07-59AB-4475-38988B3986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EB423BC3-7F99-8146-2C0B-3A1DBCDA8F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528B061-A116-53CC-C822-93A650559C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Guandando</a:t>
            </a:r>
            <a:r>
              <a:rPr lang="en-US" dirty="0"/>
              <a:t> a </a:t>
            </a:r>
            <a:r>
              <a:rPr lang="en-US" dirty="0" err="1"/>
              <a:t>quali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le features </a:t>
            </a:r>
            <a:r>
              <a:rPr lang="en-US" dirty="0" err="1"/>
              <a:t>selezionate</a:t>
            </a:r>
            <a:r>
              <a:rPr lang="en-US" dirty="0"/>
              <a:t> </a:t>
            </a:r>
            <a:r>
              <a:rPr lang="en-US" dirty="0" err="1"/>
              <a:t>dai</a:t>
            </a:r>
            <a:r>
              <a:rPr lang="en-US" dirty="0"/>
              <a:t> </a:t>
            </a:r>
            <a:r>
              <a:rPr lang="en-US" dirty="0" err="1"/>
              <a:t>modelli</a:t>
            </a:r>
            <a:r>
              <a:rPr lang="en-US" dirty="0"/>
              <a:t>,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può</a:t>
            </a:r>
            <a:r>
              <a:rPr lang="en-US" dirty="0"/>
              <a:t> </a:t>
            </a:r>
            <a:r>
              <a:rPr lang="en-US" dirty="0" err="1"/>
              <a:t>osservare</a:t>
            </a:r>
            <a:r>
              <a:rPr lang="en-US" dirty="0"/>
              <a:t> come tutte e 4 le </a:t>
            </a:r>
            <a:r>
              <a:rPr lang="en-US" dirty="0" err="1"/>
              <a:t>famiglie</a:t>
            </a:r>
            <a:r>
              <a:rPr lang="en-US" dirty="0"/>
              <a:t> di features </a:t>
            </a:r>
            <a:r>
              <a:rPr lang="en-US" dirty="0" err="1"/>
              <a:t>siano</a:t>
            </a:r>
            <a:r>
              <a:rPr lang="en-US" dirty="0"/>
              <a:t> </a:t>
            </a:r>
            <a:r>
              <a:rPr lang="en-US" dirty="0" err="1"/>
              <a:t>rappresentate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 err="1"/>
              <a:t>Osservando</a:t>
            </a:r>
            <a:r>
              <a:rPr lang="en-US" dirty="0"/>
              <a:t> </a:t>
            </a:r>
            <a:r>
              <a:rPr lang="en-US" dirty="0" err="1"/>
              <a:t>però</a:t>
            </a:r>
            <a:r>
              <a:rPr lang="en-US" dirty="0"/>
              <a:t> il </a:t>
            </a:r>
            <a:r>
              <a:rPr lang="en-US" dirty="0" err="1"/>
              <a:t>tasso</a:t>
            </a:r>
            <a:r>
              <a:rPr lang="en-US" dirty="0"/>
              <a:t> di </a:t>
            </a:r>
            <a:r>
              <a:rPr lang="en-US" dirty="0" err="1"/>
              <a:t>ricorrenza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features, quelle </a:t>
            </a:r>
            <a:r>
              <a:rPr lang="en-US" dirty="0" err="1"/>
              <a:t>più</a:t>
            </a:r>
            <a:r>
              <a:rPr lang="en-US" dirty="0"/>
              <a:t> </a:t>
            </a:r>
            <a:r>
              <a:rPr lang="en-US" dirty="0" err="1"/>
              <a:t>utilizzate</a:t>
            </a:r>
            <a:r>
              <a:rPr lang="en-US" dirty="0"/>
              <a:t> </a:t>
            </a:r>
            <a:r>
              <a:rPr lang="en-US" dirty="0" err="1"/>
              <a:t>dai</a:t>
            </a:r>
            <a:r>
              <a:rPr lang="en-US" dirty="0"/>
              <a:t> </a:t>
            </a:r>
            <a:r>
              <a:rPr lang="en-US" dirty="0" err="1"/>
              <a:t>modelli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o </a:t>
            </a:r>
            <a:r>
              <a:rPr lang="en-US" dirty="0" err="1"/>
              <a:t>basate</a:t>
            </a:r>
            <a:r>
              <a:rPr lang="en-US" dirty="0"/>
              <a:t> </a:t>
            </a:r>
            <a:r>
              <a:rPr lang="en-US" dirty="0" err="1"/>
              <a:t>sull’inviluppo</a:t>
            </a:r>
            <a:r>
              <a:rPr lang="en-US" dirty="0"/>
              <a:t>, e </a:t>
            </a:r>
            <a:r>
              <a:rPr lang="en-US" dirty="0" err="1"/>
              <a:t>dunque</a:t>
            </a:r>
            <a:r>
              <a:rPr lang="en-US" dirty="0"/>
              <a:t> relative alle </a:t>
            </a:r>
            <a:r>
              <a:rPr lang="en-US" dirty="0" err="1"/>
              <a:t>porzioni</a:t>
            </a:r>
            <a:r>
              <a:rPr lang="en-US" dirty="0"/>
              <a:t> </a:t>
            </a:r>
            <a:r>
              <a:rPr lang="en-US" dirty="0" err="1"/>
              <a:t>attive</a:t>
            </a:r>
            <a:r>
              <a:rPr lang="en-US" dirty="0"/>
              <a:t>, o </a:t>
            </a:r>
            <a:r>
              <a:rPr lang="en-US" dirty="0" err="1"/>
              <a:t>basate</a:t>
            </a:r>
            <a:r>
              <a:rPr lang="en-US" dirty="0"/>
              <a:t> </a:t>
            </a:r>
            <a:r>
              <a:rPr lang="en-US" dirty="0" err="1"/>
              <a:t>sul</a:t>
            </a:r>
            <a:r>
              <a:rPr lang="en-US" dirty="0"/>
              <a:t> template matching, e </a:t>
            </a:r>
            <a:r>
              <a:rPr lang="en-US" dirty="0" err="1"/>
              <a:t>dunque</a:t>
            </a:r>
            <a:r>
              <a:rPr lang="en-US" dirty="0"/>
              <a:t> relative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morfologia</a:t>
            </a:r>
            <a:r>
              <a:rPr lang="en-US" dirty="0"/>
              <a:t> del </a:t>
            </a:r>
            <a:r>
              <a:rPr lang="en-US" dirty="0" err="1"/>
              <a:t>segnale</a:t>
            </a:r>
            <a:r>
              <a:rPr lang="en-US" dirty="0"/>
              <a:t>. </a:t>
            </a:r>
          </a:p>
          <a:p>
            <a:r>
              <a:rPr lang="en-US" dirty="0"/>
              <a:t>Non </a:t>
            </a:r>
            <a:r>
              <a:rPr lang="en-US" dirty="0" err="1"/>
              <a:t>c’è</a:t>
            </a:r>
            <a:r>
              <a:rPr lang="en-US" dirty="0"/>
              <a:t> </a:t>
            </a:r>
            <a:r>
              <a:rPr lang="en-US" dirty="0" err="1"/>
              <a:t>invece</a:t>
            </a:r>
            <a:r>
              <a:rPr lang="en-US" dirty="0"/>
              <a:t> </a:t>
            </a:r>
            <a:r>
              <a:rPr lang="en-US" dirty="0" err="1"/>
              <a:t>accordo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quali</a:t>
            </a:r>
            <a:r>
              <a:rPr lang="en-US" dirty="0"/>
              <a:t> </a:t>
            </a:r>
            <a:r>
              <a:rPr lang="en-US" dirty="0" err="1"/>
              <a:t>siano</a:t>
            </a:r>
            <a:r>
              <a:rPr lang="en-US" dirty="0"/>
              <a:t> le features </a:t>
            </a:r>
            <a:r>
              <a:rPr lang="en-US" dirty="0" err="1"/>
              <a:t>basate</a:t>
            </a:r>
            <a:r>
              <a:rPr lang="en-US" dirty="0"/>
              <a:t> </a:t>
            </a:r>
            <a:r>
              <a:rPr lang="en-US" dirty="0" err="1"/>
              <a:t>sulla</a:t>
            </a:r>
            <a:r>
              <a:rPr lang="en-US" dirty="0"/>
              <a:t> STFT </a:t>
            </a:r>
            <a:r>
              <a:rPr lang="en-US" dirty="0" err="1"/>
              <a:t>più</a:t>
            </a:r>
            <a:r>
              <a:rPr lang="en-US" dirty="0"/>
              <a:t> significative, per </a:t>
            </a:r>
            <a:r>
              <a:rPr lang="en-US" dirty="0" err="1"/>
              <a:t>quanto</a:t>
            </a:r>
            <a:r>
              <a:rPr lang="en-US" dirty="0"/>
              <a:t> </a:t>
            </a:r>
            <a:r>
              <a:rPr lang="en-US" dirty="0" err="1"/>
              <a:t>ogni</a:t>
            </a:r>
            <a:r>
              <a:rPr lang="en-US" dirty="0"/>
              <a:t> </a:t>
            </a:r>
            <a:r>
              <a:rPr lang="en-US" dirty="0" err="1"/>
              <a:t>modello</a:t>
            </a:r>
            <a:r>
              <a:rPr lang="en-US" dirty="0"/>
              <a:t> ne </a:t>
            </a:r>
            <a:r>
              <a:rPr lang="en-US" dirty="0" err="1"/>
              <a:t>faccia</a:t>
            </a:r>
            <a:r>
              <a:rPr lang="en-US" dirty="0"/>
              <a:t> </a:t>
            </a:r>
            <a:r>
              <a:rPr lang="en-US" dirty="0" err="1"/>
              <a:t>uso</a:t>
            </a:r>
            <a:r>
              <a:rPr lang="en-US" dirty="0"/>
              <a:t>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22AF267-A471-AEC4-844B-AFEB419C91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2309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F16223-1074-37C9-5ACC-82A5ECE31E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6588FE30-CF6D-9C10-1041-17B77C9CD9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5843B22-B85B-B751-772F-831863F33C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Il </a:t>
            </a:r>
            <a:r>
              <a:rPr lang="en-US" dirty="0" err="1"/>
              <a:t>trattamento</a:t>
            </a:r>
            <a:r>
              <a:rPr lang="en-US" dirty="0"/>
              <a:t> </a:t>
            </a:r>
            <a:r>
              <a:rPr lang="en-US" dirty="0" err="1"/>
              <a:t>principe</a:t>
            </a:r>
            <a:r>
              <a:rPr lang="en-US" dirty="0"/>
              <a:t> per </a:t>
            </a:r>
            <a:r>
              <a:rPr lang="en-US" dirty="0" err="1"/>
              <a:t>questa</a:t>
            </a:r>
            <a:r>
              <a:rPr lang="en-US" dirty="0"/>
              <a:t> forma di </a:t>
            </a:r>
            <a:r>
              <a:rPr lang="en-US" dirty="0" err="1"/>
              <a:t>tachicardia</a:t>
            </a:r>
            <a:r>
              <a:rPr lang="en-US" dirty="0"/>
              <a:t> è </a:t>
            </a:r>
            <a:r>
              <a:rPr lang="en-US" dirty="0" err="1"/>
              <a:t>l’operazione</a:t>
            </a:r>
            <a:r>
              <a:rPr lang="en-US" dirty="0"/>
              <a:t> di </a:t>
            </a:r>
            <a:r>
              <a:rPr lang="en-US" dirty="0" err="1"/>
              <a:t>ablazione</a:t>
            </a:r>
            <a:r>
              <a:rPr lang="en-US" dirty="0"/>
              <a:t> </a:t>
            </a:r>
            <a:r>
              <a:rPr lang="en-US" dirty="0" err="1"/>
              <a:t>cardiaca</a:t>
            </a:r>
            <a:r>
              <a:rPr lang="en-US" dirty="0"/>
              <a:t>, la quale </a:t>
            </a:r>
            <a:r>
              <a:rPr lang="en-US" dirty="0" err="1"/>
              <a:t>prevede</a:t>
            </a:r>
            <a:r>
              <a:rPr lang="en-US" dirty="0"/>
              <a:t> </a:t>
            </a:r>
            <a:r>
              <a:rPr lang="en-US" dirty="0" err="1"/>
              <a:t>l’accesso</a:t>
            </a:r>
            <a:r>
              <a:rPr lang="en-US" dirty="0"/>
              <a:t> al </a:t>
            </a:r>
            <a:r>
              <a:rPr lang="en-US" dirty="0" err="1"/>
              <a:t>cuore</a:t>
            </a:r>
            <a:r>
              <a:rPr lang="en-US" dirty="0"/>
              <a:t>  </a:t>
            </a:r>
            <a:r>
              <a:rPr lang="en-US" dirty="0" err="1"/>
              <a:t>mediante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cateteri</a:t>
            </a:r>
            <a:r>
              <a:rPr lang="en-US" dirty="0"/>
              <a:t>,  e la </a:t>
            </a:r>
            <a:r>
              <a:rPr lang="en-US" dirty="0" err="1"/>
              <a:t>bruciatura</a:t>
            </a:r>
            <a:r>
              <a:rPr lang="en-US" dirty="0"/>
              <a:t>, </a:t>
            </a:r>
            <a:r>
              <a:rPr lang="en-US" dirty="0" err="1"/>
              <a:t>attraverso</a:t>
            </a:r>
            <a:r>
              <a:rPr lang="en-US" dirty="0"/>
              <a:t> </a:t>
            </a:r>
            <a:r>
              <a:rPr lang="en-US" dirty="0" err="1"/>
              <a:t>impulsi</a:t>
            </a:r>
            <a:r>
              <a:rPr lang="en-US" dirty="0"/>
              <a:t> ad elevate </a:t>
            </a:r>
            <a:r>
              <a:rPr lang="en-US" dirty="0" err="1"/>
              <a:t>frequenze</a:t>
            </a:r>
            <a:r>
              <a:rPr lang="en-US" dirty="0"/>
              <a:t>, del </a:t>
            </a:r>
            <a:r>
              <a:rPr lang="en-US" dirty="0" err="1"/>
              <a:t>tessuto</a:t>
            </a:r>
            <a:r>
              <a:rPr lang="en-US" dirty="0"/>
              <a:t> causa del </a:t>
            </a:r>
            <a:r>
              <a:rPr lang="en-US" dirty="0" err="1"/>
              <a:t>circuito</a:t>
            </a:r>
            <a:r>
              <a:rPr lang="en-US" dirty="0"/>
              <a:t> di </a:t>
            </a:r>
            <a:r>
              <a:rPr lang="en-US" dirty="0" err="1"/>
              <a:t>rientro</a:t>
            </a:r>
            <a:r>
              <a:rPr lang="en-US" dirty="0"/>
              <a:t>, </a:t>
            </a:r>
            <a:r>
              <a:rPr lang="en-US" dirty="0" err="1"/>
              <a:t>ovvero</a:t>
            </a:r>
            <a:r>
              <a:rPr lang="en-US" dirty="0"/>
              <a:t> </a:t>
            </a:r>
            <a:r>
              <a:rPr lang="en-US" dirty="0" err="1"/>
              <a:t>dello</a:t>
            </a:r>
            <a:r>
              <a:rPr lang="en-US" dirty="0"/>
              <a:t> slow path.</a:t>
            </a:r>
          </a:p>
          <a:p>
            <a:r>
              <a:rPr lang="en-US" dirty="0"/>
              <a:t>---- TAP ----</a:t>
            </a:r>
          </a:p>
          <a:p>
            <a:r>
              <a:rPr lang="en-US" dirty="0"/>
              <a:t>Questa </a:t>
            </a:r>
            <a:r>
              <a:rPr lang="en-US" dirty="0" err="1"/>
              <a:t>operazione</a:t>
            </a:r>
            <a:r>
              <a:rPr lang="en-US" dirty="0"/>
              <a:t> non è </a:t>
            </a:r>
            <a:r>
              <a:rPr lang="en-US" dirty="0" err="1"/>
              <a:t>esente</a:t>
            </a:r>
            <a:r>
              <a:rPr lang="en-US" dirty="0"/>
              <a:t> da </a:t>
            </a:r>
            <a:r>
              <a:rPr lang="en-US" dirty="0" err="1"/>
              <a:t>rischi</a:t>
            </a:r>
            <a:r>
              <a:rPr lang="en-US" dirty="0"/>
              <a:t>,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quali</a:t>
            </a:r>
            <a:r>
              <a:rPr lang="en-US" dirty="0"/>
              <a:t>: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Recidività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tachicardia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steam pop: </a:t>
            </a:r>
            <a:r>
              <a:rPr lang="en-US" dirty="0" err="1"/>
              <a:t>produzione</a:t>
            </a:r>
            <a:r>
              <a:rPr lang="en-US" dirty="0"/>
              <a:t> di </a:t>
            </a:r>
            <a:r>
              <a:rPr lang="en-US" dirty="0" err="1"/>
              <a:t>vapore</a:t>
            </a:r>
            <a:r>
              <a:rPr lang="en-US" dirty="0"/>
              <a:t> </a:t>
            </a:r>
            <a:r>
              <a:rPr lang="en-US" dirty="0" err="1"/>
              <a:t>acqueo</a:t>
            </a:r>
            <a:r>
              <a:rPr lang="en-US" dirty="0"/>
              <a:t> con </a:t>
            </a:r>
            <a:r>
              <a:rPr lang="en-US" dirty="0" err="1"/>
              <a:t>conseguente</a:t>
            </a:r>
            <a:r>
              <a:rPr lang="en-US" dirty="0"/>
              <a:t> </a:t>
            </a:r>
            <a:r>
              <a:rPr lang="en-US" dirty="0" err="1"/>
              <a:t>lacerazione</a:t>
            </a:r>
            <a:r>
              <a:rPr lang="en-US" dirty="0"/>
              <a:t> del </a:t>
            </a:r>
            <a:r>
              <a:rPr lang="en-US" dirty="0" err="1"/>
              <a:t>tessuto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Blocco</a:t>
            </a:r>
            <a:r>
              <a:rPr lang="en-US" dirty="0"/>
              <a:t> </a:t>
            </a:r>
            <a:r>
              <a:rPr lang="en-US" dirty="0" err="1"/>
              <a:t>cardiaco</a:t>
            </a:r>
            <a:r>
              <a:rPr lang="en-US" dirty="0"/>
              <a:t> </a:t>
            </a:r>
          </a:p>
          <a:p>
            <a:r>
              <a:rPr lang="en-US" dirty="0"/>
              <a:t>---- TAP ----</a:t>
            </a:r>
          </a:p>
          <a:p>
            <a:r>
              <a:rPr lang="en-US" dirty="0"/>
              <a:t>Da un punto di vista </a:t>
            </a:r>
            <a:r>
              <a:rPr lang="en-US" dirty="0" err="1"/>
              <a:t>clinico</a:t>
            </a:r>
            <a:r>
              <a:rPr lang="en-US" dirty="0"/>
              <a:t>, la </a:t>
            </a:r>
            <a:r>
              <a:rPr lang="en-US" dirty="0" err="1"/>
              <a:t>criticità</a:t>
            </a:r>
            <a:r>
              <a:rPr lang="en-US" dirty="0"/>
              <a:t> di </a:t>
            </a:r>
            <a:r>
              <a:rPr lang="en-US" dirty="0" err="1"/>
              <a:t>questo</a:t>
            </a:r>
            <a:r>
              <a:rPr lang="en-US" dirty="0"/>
              <a:t> </a:t>
            </a:r>
            <a:r>
              <a:rPr lang="en-US" dirty="0" err="1"/>
              <a:t>intervento</a:t>
            </a:r>
            <a:r>
              <a:rPr lang="en-US" dirty="0"/>
              <a:t> </a:t>
            </a:r>
            <a:r>
              <a:rPr lang="en-US" dirty="0" err="1"/>
              <a:t>risiede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</a:t>
            </a:r>
            <a:r>
              <a:rPr lang="en-US" dirty="0" err="1"/>
              <a:t>fatto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, </a:t>
            </a:r>
            <a:r>
              <a:rPr lang="en-US" dirty="0" err="1"/>
              <a:t>attualmente</a:t>
            </a:r>
            <a:r>
              <a:rPr lang="en-US" dirty="0"/>
              <a:t>, </a:t>
            </a:r>
            <a:r>
              <a:rPr lang="en-US" dirty="0" err="1"/>
              <a:t>determinare</a:t>
            </a:r>
            <a:r>
              <a:rPr lang="en-US" dirty="0"/>
              <a:t> la zona da </a:t>
            </a:r>
            <a:r>
              <a:rPr lang="en-US" dirty="0" err="1"/>
              <a:t>ablare</a:t>
            </a:r>
            <a:r>
              <a:rPr lang="en-US" dirty="0"/>
              <a:t> è molto </a:t>
            </a:r>
            <a:r>
              <a:rPr lang="en-US" dirty="0" err="1"/>
              <a:t>complicato</a:t>
            </a:r>
            <a:r>
              <a:rPr lang="en-US" dirty="0"/>
              <a:t>. </a:t>
            </a:r>
            <a:r>
              <a:rPr lang="en-US" dirty="0" err="1"/>
              <a:t>Inoltre</a:t>
            </a:r>
            <a:r>
              <a:rPr lang="en-US" dirty="0"/>
              <a:t>, il </a:t>
            </a:r>
            <a:r>
              <a:rPr lang="en-US" dirty="0" err="1"/>
              <a:t>clinico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può</a:t>
            </a:r>
            <a:r>
              <a:rPr lang="en-US" dirty="0"/>
              <a:t> </a:t>
            </a:r>
            <a:r>
              <a:rPr lang="en-US" dirty="0" err="1"/>
              <a:t>affidare</a:t>
            </a:r>
            <a:r>
              <a:rPr lang="en-US" dirty="0"/>
              <a:t>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sua</a:t>
            </a:r>
            <a:r>
              <a:rPr lang="en-US" dirty="0"/>
              <a:t> sola </a:t>
            </a:r>
            <a:r>
              <a:rPr lang="en-US" dirty="0" err="1"/>
              <a:t>esperienza</a:t>
            </a:r>
            <a:r>
              <a:rPr lang="en-US" dirty="0"/>
              <a:t>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8421210-E77A-50E1-7328-8AC88CE894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281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660F2F-7AD4-B2CD-C56B-3B6C61705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07074A1-F67C-10A5-7B6A-A81A2C3AAA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97030856-9931-5899-49CE-FD34DF5A6E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L’obiettivo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tesi</a:t>
            </a:r>
            <a:r>
              <a:rPr lang="en-US" dirty="0"/>
              <a:t> è </a:t>
            </a:r>
            <a:r>
              <a:rPr lang="en-US" dirty="0" err="1"/>
              <a:t>quello</a:t>
            </a:r>
            <a:r>
              <a:rPr lang="en-US" dirty="0"/>
              <a:t> di </a:t>
            </a:r>
            <a:r>
              <a:rPr lang="en-US" dirty="0" err="1"/>
              <a:t>costruire</a:t>
            </a:r>
            <a:r>
              <a:rPr lang="en-US" dirty="0"/>
              <a:t> un </a:t>
            </a:r>
            <a:r>
              <a:rPr lang="en-US" dirty="0" err="1"/>
              <a:t>modello</a:t>
            </a:r>
            <a:r>
              <a:rPr lang="en-US" dirty="0"/>
              <a:t> in </a:t>
            </a:r>
            <a:r>
              <a:rPr lang="en-US" dirty="0" err="1"/>
              <a:t>grado</a:t>
            </a:r>
            <a:r>
              <a:rPr lang="en-US" dirty="0"/>
              <a:t> di </a:t>
            </a:r>
            <a:r>
              <a:rPr lang="en-US" dirty="0" err="1"/>
              <a:t>classificare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segnali</a:t>
            </a:r>
            <a:r>
              <a:rPr lang="en-US" dirty="0"/>
              <a:t> </a:t>
            </a:r>
            <a:r>
              <a:rPr lang="en-US" dirty="0" err="1"/>
              <a:t>endocavitali</a:t>
            </a:r>
            <a:r>
              <a:rPr lang="en-US" dirty="0"/>
              <a:t> </a:t>
            </a:r>
            <a:r>
              <a:rPr lang="en-US" dirty="0" err="1"/>
              <a:t>dell’atrio</a:t>
            </a:r>
            <a:r>
              <a:rPr lang="en-US" dirty="0"/>
              <a:t> come </a:t>
            </a:r>
            <a:r>
              <a:rPr lang="en-US" dirty="0" err="1"/>
              <a:t>provenienti</a:t>
            </a:r>
            <a:r>
              <a:rPr lang="en-US" dirty="0"/>
              <a:t> da </a:t>
            </a:r>
            <a:r>
              <a:rPr lang="en-US" dirty="0" err="1"/>
              <a:t>regioni</a:t>
            </a:r>
            <a:r>
              <a:rPr lang="en-US" dirty="0"/>
              <a:t> </a:t>
            </a:r>
            <a:r>
              <a:rPr lang="en-US" dirty="0" err="1"/>
              <a:t>effecaci</a:t>
            </a:r>
            <a:r>
              <a:rPr lang="en-US" dirty="0"/>
              <a:t>, </a:t>
            </a:r>
            <a:r>
              <a:rPr lang="en-US" dirty="0" err="1"/>
              <a:t>indifferenti</a:t>
            </a:r>
            <a:r>
              <a:rPr lang="en-US" dirty="0"/>
              <a:t> e </a:t>
            </a:r>
            <a:r>
              <a:rPr lang="en-US" dirty="0" err="1"/>
              <a:t>pericolosi</a:t>
            </a:r>
            <a:r>
              <a:rPr lang="en-US" dirty="0"/>
              <a:t> </a:t>
            </a:r>
            <a:r>
              <a:rPr lang="en-US" dirty="0" err="1"/>
              <a:t>all’ablazione</a:t>
            </a:r>
            <a:r>
              <a:rPr lang="en-US" dirty="0"/>
              <a:t>, con il fine di: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migliorare</a:t>
            </a:r>
            <a:r>
              <a:rPr lang="en-US" dirty="0"/>
              <a:t> outcome </a:t>
            </a:r>
            <a:r>
              <a:rPr lang="en-US" dirty="0" err="1"/>
              <a:t>dell’operazione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costruire</a:t>
            </a:r>
            <a:r>
              <a:rPr lang="en-US" dirty="0"/>
              <a:t> le </a:t>
            </a:r>
            <a:r>
              <a:rPr lang="en-US" dirty="0" err="1"/>
              <a:t>basi</a:t>
            </a:r>
            <a:r>
              <a:rPr lang="en-US" dirty="0"/>
              <a:t> di un </a:t>
            </a:r>
            <a:r>
              <a:rPr lang="en-US" dirty="0" err="1"/>
              <a:t>algoritmo</a:t>
            </a:r>
            <a:r>
              <a:rPr lang="en-US" dirty="0"/>
              <a:t> di </a:t>
            </a:r>
            <a:r>
              <a:rPr lang="en-US" dirty="0" err="1"/>
              <a:t>supporto</a:t>
            </a:r>
            <a:r>
              <a:rPr lang="en-US" dirty="0"/>
              <a:t> </a:t>
            </a:r>
            <a:r>
              <a:rPr lang="en-US" dirty="0" err="1"/>
              <a:t>decisionale</a:t>
            </a:r>
            <a:r>
              <a:rPr lang="en-US" dirty="0"/>
              <a:t>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procedura</a:t>
            </a:r>
            <a:r>
              <a:rPr lang="en-US" dirty="0"/>
              <a:t> di </a:t>
            </a:r>
            <a:r>
              <a:rPr lang="en-US" dirty="0" err="1"/>
              <a:t>ablazione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acquisire</a:t>
            </a:r>
            <a:r>
              <a:rPr lang="en-US" dirty="0"/>
              <a:t> </a:t>
            </a:r>
            <a:r>
              <a:rPr lang="en-US" dirty="0" err="1"/>
              <a:t>nuove</a:t>
            </a:r>
            <a:r>
              <a:rPr lang="en-US" dirty="0"/>
              <a:t> </a:t>
            </a:r>
            <a:r>
              <a:rPr lang="en-US" dirty="0" err="1"/>
              <a:t>conoscenze</a:t>
            </a:r>
            <a:r>
              <a:rPr lang="en-US" dirty="0"/>
              <a:t> </a:t>
            </a:r>
            <a:r>
              <a:rPr lang="en-US" dirty="0" err="1"/>
              <a:t>sulla</a:t>
            </a:r>
            <a:r>
              <a:rPr lang="en-US" dirty="0"/>
              <a:t> </a:t>
            </a:r>
            <a:r>
              <a:rPr lang="en-US" dirty="0" err="1"/>
              <a:t>fisiopatologia</a:t>
            </a:r>
            <a:r>
              <a:rPr lang="en-US" dirty="0"/>
              <a:t> di </a:t>
            </a:r>
            <a:r>
              <a:rPr lang="en-US" dirty="0" err="1"/>
              <a:t>questa</a:t>
            </a:r>
            <a:r>
              <a:rPr lang="en-US" dirty="0"/>
              <a:t> forma di </a:t>
            </a:r>
            <a:r>
              <a:rPr lang="en-US" dirty="0" err="1"/>
              <a:t>tachicardia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076D941-C28C-5787-209E-C2ED0601BE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811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08793E-2BBE-D8C1-C6C0-9074FE920A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6A7CBC5-6FFC-20DE-0594-35B6E715E0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183C81A9-9956-11E2-8A54-EE2CCA4754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Il Progetto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articola</a:t>
            </a:r>
            <a:r>
              <a:rPr lang="en-US" dirty="0"/>
              <a:t> in 4 </a:t>
            </a:r>
            <a:r>
              <a:rPr lang="en-US" dirty="0" err="1"/>
              <a:t>fasi</a:t>
            </a:r>
            <a:r>
              <a:rPr lang="en-US" dirty="0"/>
              <a:t>: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Analisi</a:t>
            </a:r>
            <a:r>
              <a:rPr lang="en-US" dirty="0"/>
              <a:t> e </a:t>
            </a:r>
            <a:r>
              <a:rPr lang="en-US" dirty="0" err="1"/>
              <a:t>preparazione</a:t>
            </a:r>
            <a:r>
              <a:rPr lang="en-US" dirty="0"/>
              <a:t> del dataset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Estrazione</a:t>
            </a:r>
            <a:r>
              <a:rPr lang="en-US" dirty="0"/>
              <a:t> di features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Classificazione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Ed </a:t>
            </a:r>
            <a:r>
              <a:rPr lang="en-US" dirty="0" err="1"/>
              <a:t>infine</a:t>
            </a:r>
            <a:r>
              <a:rPr lang="en-US" dirty="0"/>
              <a:t> la </a:t>
            </a:r>
            <a:r>
              <a:rPr lang="en-US" dirty="0" err="1"/>
              <a:t>valutazione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performance di </a:t>
            </a:r>
            <a:r>
              <a:rPr lang="en-US" dirty="0" err="1"/>
              <a:t>classificazione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C1827B3-2A8F-D216-4417-435C2B8664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9326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DBC15A-7EC8-8CDB-EA60-349547B8AA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161599C-AE31-8E8B-3614-84546CD997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94C2E1B8-CB2F-A8CB-8EE2-8307866EAF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 dataset di 12 </a:t>
            </a:r>
            <a:r>
              <a:rPr lang="en-US" dirty="0" err="1"/>
              <a:t>soggetti</a:t>
            </a:r>
            <a:r>
              <a:rPr lang="en-US" dirty="0"/>
              <a:t>  è </a:t>
            </a:r>
            <a:r>
              <a:rPr lang="en-US" dirty="0" err="1"/>
              <a:t>stato</a:t>
            </a:r>
            <a:r>
              <a:rPr lang="en-US" dirty="0"/>
              <a:t> </a:t>
            </a:r>
            <a:r>
              <a:rPr lang="en-US" dirty="0" err="1"/>
              <a:t>reso</a:t>
            </a:r>
            <a:r>
              <a:rPr lang="en-US" dirty="0"/>
              <a:t> </a:t>
            </a:r>
            <a:r>
              <a:rPr lang="en-US" dirty="0" err="1"/>
              <a:t>disponibile</a:t>
            </a:r>
            <a:r>
              <a:rPr lang="en-US" dirty="0"/>
              <a:t> per </a:t>
            </a:r>
            <a:r>
              <a:rPr lang="en-US" dirty="0" err="1"/>
              <a:t>questo</a:t>
            </a:r>
            <a:r>
              <a:rPr lang="en-US" dirty="0"/>
              <a:t> studio. I </a:t>
            </a:r>
            <a:r>
              <a:rPr lang="en-US" dirty="0" err="1"/>
              <a:t>segnali</a:t>
            </a:r>
            <a:r>
              <a:rPr lang="en-US" dirty="0"/>
              <a:t> </a:t>
            </a:r>
            <a:r>
              <a:rPr lang="en-US" dirty="0" err="1"/>
              <a:t>erano</a:t>
            </a:r>
            <a:r>
              <a:rPr lang="en-US" dirty="0"/>
              <a:t> </a:t>
            </a:r>
            <a:r>
              <a:rPr lang="en-US" dirty="0" err="1"/>
              <a:t>suddivisi</a:t>
            </a:r>
            <a:r>
              <a:rPr lang="en-US" dirty="0"/>
              <a:t> come </a:t>
            </a:r>
            <a:r>
              <a:rPr lang="en-US" dirty="0" err="1"/>
              <a:t>provenienti</a:t>
            </a:r>
            <a:r>
              <a:rPr lang="en-US" dirty="0"/>
              <a:t> da </a:t>
            </a:r>
            <a:r>
              <a:rPr lang="en-US" dirty="0" err="1"/>
              <a:t>regioni</a:t>
            </a:r>
            <a:r>
              <a:rPr lang="en-US" dirty="0"/>
              <a:t> </a:t>
            </a:r>
            <a:r>
              <a:rPr lang="en-US" dirty="0" err="1"/>
              <a:t>indifferenti</a:t>
            </a:r>
            <a:r>
              <a:rPr lang="en-US" dirty="0"/>
              <a:t>, </a:t>
            </a:r>
            <a:r>
              <a:rPr lang="en-US" dirty="0" err="1"/>
              <a:t>efficaci</a:t>
            </a:r>
            <a:r>
              <a:rPr lang="en-US" dirty="0"/>
              <a:t> ed </a:t>
            </a:r>
            <a:r>
              <a:rPr lang="en-US" dirty="0" err="1"/>
              <a:t>pericolose</a:t>
            </a:r>
            <a:r>
              <a:rPr lang="en-US" dirty="0"/>
              <a:t>, </a:t>
            </a:r>
            <a:r>
              <a:rPr lang="en-US" dirty="0" err="1"/>
              <a:t>sulla</a:t>
            </a:r>
            <a:r>
              <a:rPr lang="en-US" dirty="0"/>
              <a:t> base di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classificazione</a:t>
            </a:r>
            <a:r>
              <a:rPr lang="en-US" dirty="0"/>
              <a:t> </a:t>
            </a:r>
            <a:r>
              <a:rPr lang="en-US" dirty="0" err="1"/>
              <a:t>fatta</a:t>
            </a:r>
            <a:r>
              <a:rPr lang="en-US" dirty="0"/>
              <a:t> da </a:t>
            </a:r>
            <a:r>
              <a:rPr lang="en-US" dirty="0" err="1"/>
              <a:t>esperti</a:t>
            </a:r>
            <a:r>
              <a:rPr lang="en-US" dirty="0"/>
              <a:t> e </a:t>
            </a:r>
            <a:r>
              <a:rPr lang="en-US" dirty="0" err="1"/>
              <a:t>clinici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Nel </a:t>
            </a:r>
            <a:r>
              <a:rPr lang="en-US" dirty="0" err="1"/>
              <a:t>riquadro</a:t>
            </a:r>
            <a:r>
              <a:rPr lang="en-US" dirty="0"/>
              <a:t> in rosso,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evidenzia</a:t>
            </a:r>
            <a:r>
              <a:rPr lang="en-US" dirty="0"/>
              <a:t> </a:t>
            </a:r>
            <a:r>
              <a:rPr lang="en-US" dirty="0" err="1"/>
              <a:t>l’onda</a:t>
            </a:r>
            <a:r>
              <a:rPr lang="en-US" dirty="0"/>
              <a:t> </a:t>
            </a:r>
            <a:r>
              <a:rPr lang="en-US" dirty="0" err="1"/>
              <a:t>relativa</a:t>
            </a:r>
            <a:r>
              <a:rPr lang="en-US" dirty="0"/>
              <a:t>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conduzione</a:t>
            </a:r>
            <a:r>
              <a:rPr lang="en-US" dirty="0"/>
              <a:t> </a:t>
            </a:r>
            <a:r>
              <a:rPr lang="en-US" dirty="0" err="1"/>
              <a:t>lungo</a:t>
            </a:r>
            <a:r>
              <a:rPr lang="en-US" dirty="0"/>
              <a:t> il fascio di His, </a:t>
            </a:r>
            <a:r>
              <a:rPr lang="en-US" dirty="0" err="1"/>
              <a:t>elemento</a:t>
            </a:r>
            <a:r>
              <a:rPr lang="en-US" dirty="0"/>
              <a:t> </a:t>
            </a:r>
            <a:r>
              <a:rPr lang="en-US" dirty="0" err="1"/>
              <a:t>caratterizzante</a:t>
            </a:r>
            <a:r>
              <a:rPr lang="en-US" dirty="0"/>
              <a:t> la </a:t>
            </a:r>
            <a:r>
              <a:rPr lang="en-US" dirty="0" err="1"/>
              <a:t>classe</a:t>
            </a:r>
            <a:r>
              <a:rPr lang="en-US" dirty="0"/>
              <a:t> </a:t>
            </a:r>
            <a:r>
              <a:rPr lang="en-US" dirty="0" err="1"/>
              <a:t>pericolosa</a:t>
            </a:r>
            <a:r>
              <a:rPr lang="en-US" dirty="0"/>
              <a:t>.</a:t>
            </a:r>
          </a:p>
          <a:p>
            <a:r>
              <a:rPr lang="en-US" dirty="0"/>
              <a:t>TAP </a:t>
            </a:r>
          </a:p>
          <a:p>
            <a:endParaRPr lang="en-US" dirty="0"/>
          </a:p>
          <a:p>
            <a:r>
              <a:rPr lang="en-US" dirty="0"/>
              <a:t>I </a:t>
            </a:r>
            <a:r>
              <a:rPr lang="en-US" dirty="0" err="1"/>
              <a:t>dati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stati</a:t>
            </a:r>
            <a:r>
              <a:rPr lang="en-US" dirty="0"/>
              <a:t> </a:t>
            </a:r>
            <a:r>
              <a:rPr lang="en-US" dirty="0" err="1"/>
              <a:t>ripuliti</a:t>
            </a:r>
            <a:r>
              <a:rPr lang="en-US" dirty="0"/>
              <a:t> da </a:t>
            </a:r>
            <a:r>
              <a:rPr lang="en-US" dirty="0" err="1"/>
              <a:t>tracce</a:t>
            </a:r>
            <a:r>
              <a:rPr lang="en-US" dirty="0"/>
              <a:t> </a:t>
            </a:r>
            <a:r>
              <a:rPr lang="en-US" dirty="0" err="1"/>
              <a:t>rumorose</a:t>
            </a:r>
            <a:r>
              <a:rPr lang="en-US" dirty="0"/>
              <a:t> o duplicate </a:t>
            </a:r>
            <a:r>
              <a:rPr lang="en-US" dirty="0" err="1"/>
              <a:t>raggiungendo</a:t>
            </a:r>
            <a:r>
              <a:rPr lang="en-US" dirty="0"/>
              <a:t> le </a:t>
            </a:r>
            <a:r>
              <a:rPr lang="en-US" dirty="0" err="1"/>
              <a:t>numerosità</a:t>
            </a:r>
            <a:r>
              <a:rPr lang="en-US" dirty="0"/>
              <a:t> </a:t>
            </a:r>
            <a:r>
              <a:rPr lang="en-US" dirty="0" err="1"/>
              <a:t>riportate</a:t>
            </a:r>
            <a:r>
              <a:rPr lang="en-US" dirty="0"/>
              <a:t>. Il dataset </a:t>
            </a:r>
            <a:r>
              <a:rPr lang="en-US" dirty="0" err="1"/>
              <a:t>risultava</a:t>
            </a:r>
            <a:r>
              <a:rPr lang="en-US" dirty="0"/>
              <a:t> in </a:t>
            </a:r>
            <a:r>
              <a:rPr lang="en-US" dirty="0" err="1"/>
              <a:t>definitiva</a:t>
            </a:r>
            <a:r>
              <a:rPr lang="en-US" dirty="0"/>
              <a:t> </a:t>
            </a:r>
            <a:r>
              <a:rPr lang="en-US" dirty="0" err="1"/>
              <a:t>sbilanciato</a:t>
            </a:r>
            <a:r>
              <a:rPr lang="en-US" dirty="0"/>
              <a:t> rispetto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classe</a:t>
            </a:r>
            <a:r>
              <a:rPr lang="en-US" dirty="0"/>
              <a:t> </a:t>
            </a:r>
            <a:r>
              <a:rPr lang="en-US" dirty="0" err="1"/>
              <a:t>indifferente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 err="1"/>
              <a:t>Infine</a:t>
            </a:r>
            <a:r>
              <a:rPr lang="en-US" dirty="0"/>
              <a:t>, le trace </a:t>
            </a:r>
            <a:r>
              <a:rPr lang="en-US" dirty="0" err="1"/>
              <a:t>sono</a:t>
            </a:r>
            <a:r>
              <a:rPr lang="en-US" dirty="0"/>
              <a:t> state </a:t>
            </a:r>
            <a:r>
              <a:rPr lang="en-US" dirty="0" err="1"/>
              <a:t>allineate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FE26230-7F76-4C50-5DC0-B90BCE7DA0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9043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647339-3ACD-4667-FEFB-ACABA903C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727847C-6F69-6612-DA5E-361B1A4D6C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E8688B6-8D39-08E3-BA7A-FD25253018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56 features </a:t>
            </a:r>
            <a:r>
              <a:rPr lang="en-US" dirty="0" err="1"/>
              <a:t>sono</a:t>
            </a:r>
            <a:r>
              <a:rPr lang="en-US" dirty="0"/>
              <a:t> state </a:t>
            </a:r>
            <a:r>
              <a:rPr lang="en-US" dirty="0" err="1"/>
              <a:t>valutate</a:t>
            </a:r>
            <a:r>
              <a:rPr lang="en-US" dirty="0"/>
              <a:t> </a:t>
            </a:r>
            <a:r>
              <a:rPr lang="en-US" dirty="0" err="1"/>
              <a:t>attraverso</a:t>
            </a:r>
            <a:r>
              <a:rPr lang="en-US" dirty="0"/>
              <a:t> </a:t>
            </a:r>
            <a:r>
              <a:rPr lang="en-US" dirty="0" err="1"/>
              <a:t>metologie</a:t>
            </a:r>
            <a:r>
              <a:rPr lang="en-US" dirty="0"/>
              <a:t> </a:t>
            </a:r>
            <a:r>
              <a:rPr lang="en-US" dirty="0" err="1"/>
              <a:t>ampiamente</a:t>
            </a:r>
            <a:r>
              <a:rPr lang="en-US" dirty="0"/>
              <a:t> consolidate di </a:t>
            </a:r>
            <a:r>
              <a:rPr lang="en-US" b="1" dirty="0"/>
              <a:t>signal</a:t>
            </a:r>
            <a:r>
              <a:rPr lang="en-US" dirty="0"/>
              <a:t> </a:t>
            </a:r>
            <a:r>
              <a:rPr lang="en-US" b="1" dirty="0"/>
              <a:t>processing</a:t>
            </a:r>
            <a:r>
              <a:rPr lang="en-US" dirty="0"/>
              <a:t>, </a:t>
            </a:r>
            <a:r>
              <a:rPr lang="en-US" dirty="0" err="1"/>
              <a:t>spaziando</a:t>
            </a:r>
            <a:r>
              <a:rPr lang="en-US" dirty="0"/>
              <a:t> </a:t>
            </a:r>
            <a:r>
              <a:rPr lang="en-US" dirty="0" err="1"/>
              <a:t>dall’analisi</a:t>
            </a:r>
            <a:r>
              <a:rPr lang="en-US" dirty="0"/>
              <a:t> </a:t>
            </a:r>
            <a:r>
              <a:rPr lang="en-US" dirty="0" err="1"/>
              <a:t>dell’inviluppo</a:t>
            </a:r>
            <a:r>
              <a:rPr lang="en-US" dirty="0"/>
              <a:t> </a:t>
            </a:r>
            <a:r>
              <a:rPr lang="en-US" dirty="0" err="1"/>
              <a:t>alla</a:t>
            </a:r>
            <a:r>
              <a:rPr lang="en-US" dirty="0"/>
              <a:t> STFT, </a:t>
            </a:r>
            <a:r>
              <a:rPr lang="en-US" dirty="0" err="1"/>
              <a:t>oltre</a:t>
            </a:r>
            <a:r>
              <a:rPr lang="en-US" dirty="0"/>
              <a:t> a </a:t>
            </a:r>
            <a:r>
              <a:rPr lang="en-US" dirty="0" err="1"/>
              <a:t>metologie</a:t>
            </a:r>
            <a:r>
              <a:rPr lang="en-US" dirty="0"/>
              <a:t> </a:t>
            </a:r>
            <a:r>
              <a:rPr lang="en-US" dirty="0" err="1"/>
              <a:t>basate</a:t>
            </a:r>
            <a:r>
              <a:rPr lang="en-US" dirty="0"/>
              <a:t> </a:t>
            </a:r>
            <a:r>
              <a:rPr lang="en-US" dirty="0" err="1"/>
              <a:t>sul</a:t>
            </a:r>
            <a:r>
              <a:rPr lang="en-US" dirty="0"/>
              <a:t> template matching per la </a:t>
            </a:r>
            <a:r>
              <a:rPr lang="en-US" dirty="0" err="1"/>
              <a:t>valutazione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morfologia</a:t>
            </a:r>
            <a:r>
              <a:rPr lang="en-US" dirty="0"/>
              <a:t> del </a:t>
            </a:r>
            <a:r>
              <a:rPr lang="en-US" dirty="0" err="1"/>
              <a:t>segnale</a:t>
            </a:r>
            <a:r>
              <a:rPr lang="en-US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Oltre</a:t>
            </a:r>
            <a:r>
              <a:rPr lang="en-US" dirty="0"/>
              <a:t> alle </a:t>
            </a:r>
            <a:r>
              <a:rPr lang="en-US" dirty="0" err="1"/>
              <a:t>tecniche</a:t>
            </a:r>
            <a:r>
              <a:rPr lang="en-US" dirty="0"/>
              <a:t> di signal processing, </a:t>
            </a:r>
            <a:r>
              <a:rPr lang="en-US" dirty="0" err="1"/>
              <a:t>sono</a:t>
            </a:r>
            <a:r>
              <a:rPr lang="en-US" dirty="0"/>
              <a:t> state </a:t>
            </a:r>
            <a:r>
              <a:rPr lang="en-US" dirty="0" err="1"/>
              <a:t>valutate</a:t>
            </a:r>
            <a:r>
              <a:rPr lang="en-US" dirty="0"/>
              <a:t> </a:t>
            </a:r>
            <a:r>
              <a:rPr lang="en-US" dirty="0" err="1"/>
              <a:t>anche</a:t>
            </a:r>
            <a:r>
              <a:rPr lang="en-US" dirty="0"/>
              <a:t> features </a:t>
            </a:r>
            <a:r>
              <a:rPr lang="en-US" dirty="0" err="1"/>
              <a:t>ispirate</a:t>
            </a:r>
            <a:r>
              <a:rPr lang="en-US" dirty="0"/>
              <a:t> </a:t>
            </a:r>
            <a:r>
              <a:rPr lang="en-US" dirty="0" err="1"/>
              <a:t>dalla</a:t>
            </a:r>
            <a:r>
              <a:rPr lang="en-US" dirty="0"/>
              <a:t> </a:t>
            </a:r>
            <a:r>
              <a:rPr lang="en-US" dirty="0" err="1"/>
              <a:t>letteratura</a:t>
            </a:r>
            <a:r>
              <a:rPr lang="en-US" dirty="0"/>
              <a:t>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32D34FA-64BE-2C4C-2A0B-62BE26600E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1118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A04956-1D09-6CE2-E6E3-D9344EF57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4001AC2-F310-1E7F-4DD0-303EC4E9C7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2A61803-7BDE-25B1-34E7-D7831391C9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 </a:t>
            </a:r>
            <a:r>
              <a:rPr lang="en-US" dirty="0" err="1"/>
              <a:t>questo</a:t>
            </a:r>
            <a:r>
              <a:rPr lang="en-US" dirty="0"/>
              <a:t> </a:t>
            </a:r>
            <a:r>
              <a:rPr lang="en-US" dirty="0" err="1"/>
              <a:t>esempio</a:t>
            </a:r>
            <a:r>
              <a:rPr lang="en-US" dirty="0"/>
              <a:t> di </a:t>
            </a:r>
            <a:r>
              <a:rPr lang="en-US" dirty="0" err="1"/>
              <a:t>classe</a:t>
            </a:r>
            <a:r>
              <a:rPr lang="en-US" dirty="0"/>
              <a:t> </a:t>
            </a:r>
            <a:r>
              <a:rPr lang="en-US" dirty="0" err="1"/>
              <a:t>pericolosa</a:t>
            </a:r>
            <a:r>
              <a:rPr lang="en-US" dirty="0"/>
              <a:t>,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mostrano</a:t>
            </a:r>
            <a:r>
              <a:rPr lang="en-US" dirty="0"/>
              <a:t> </a:t>
            </a:r>
            <a:r>
              <a:rPr lang="en-US" dirty="0" err="1"/>
              <a:t>alcune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features </a:t>
            </a:r>
            <a:r>
              <a:rPr lang="en-US" dirty="0" err="1"/>
              <a:t>basate</a:t>
            </a:r>
            <a:r>
              <a:rPr lang="en-US" dirty="0"/>
              <a:t> </a:t>
            </a:r>
            <a:r>
              <a:rPr lang="en-US" dirty="0" err="1"/>
              <a:t>sull’analisi</a:t>
            </a:r>
            <a:r>
              <a:rPr lang="en-US" dirty="0"/>
              <a:t> </a:t>
            </a:r>
            <a:r>
              <a:rPr lang="en-US" dirty="0" err="1"/>
              <a:t>dell’inviluppo</a:t>
            </a:r>
            <a:r>
              <a:rPr lang="en-US" dirty="0"/>
              <a:t>, come  </a:t>
            </a:r>
            <a:r>
              <a:rPr lang="en-US" b="1" dirty="0"/>
              <a:t>TAP</a:t>
            </a:r>
            <a:r>
              <a:rPr lang="en-US" dirty="0"/>
              <a:t> il </a:t>
            </a:r>
            <a:r>
              <a:rPr lang="en-US" dirty="0" err="1"/>
              <a:t>numero</a:t>
            </a:r>
            <a:r>
              <a:rPr lang="en-US" dirty="0"/>
              <a:t> di </a:t>
            </a:r>
            <a:r>
              <a:rPr lang="en-US" dirty="0" err="1"/>
              <a:t>aree</a:t>
            </a:r>
            <a:r>
              <a:rPr lang="en-US" dirty="0"/>
              <a:t> </a:t>
            </a:r>
            <a:r>
              <a:rPr lang="en-US" dirty="0" err="1"/>
              <a:t>attive</a:t>
            </a:r>
            <a:r>
              <a:rPr lang="en-US" dirty="0"/>
              <a:t>, </a:t>
            </a:r>
            <a:r>
              <a:rPr lang="en-US" dirty="0" err="1"/>
              <a:t>l’istante</a:t>
            </a:r>
            <a:r>
              <a:rPr lang="en-US" dirty="0"/>
              <a:t> del </a:t>
            </a:r>
            <a:r>
              <a:rPr lang="en-US" b="1" dirty="0"/>
              <a:t>TAP</a:t>
            </a:r>
            <a:r>
              <a:rPr lang="en-US" dirty="0"/>
              <a:t> secondo </a:t>
            </a:r>
            <a:r>
              <a:rPr lang="en-US" dirty="0" err="1"/>
              <a:t>picco</a:t>
            </a:r>
            <a:r>
              <a:rPr lang="en-US" dirty="0"/>
              <a:t>, </a:t>
            </a:r>
            <a:r>
              <a:rPr lang="en-US" dirty="0" err="1"/>
              <a:t>l’istante</a:t>
            </a:r>
            <a:r>
              <a:rPr lang="en-US" dirty="0"/>
              <a:t> </a:t>
            </a:r>
            <a:r>
              <a:rPr lang="en-US" b="1" dirty="0"/>
              <a:t>TAP</a:t>
            </a:r>
            <a:r>
              <a:rPr lang="en-US" dirty="0"/>
              <a:t> del </a:t>
            </a:r>
            <a:r>
              <a:rPr lang="en-US" dirty="0" err="1"/>
              <a:t>picco</a:t>
            </a:r>
            <a:r>
              <a:rPr lang="en-US" dirty="0"/>
              <a:t> </a:t>
            </a:r>
            <a:r>
              <a:rPr lang="en-US" dirty="0" err="1"/>
              <a:t>dominante</a:t>
            </a:r>
            <a:r>
              <a:rPr lang="en-US" dirty="0"/>
              <a:t> e la </a:t>
            </a:r>
            <a:r>
              <a:rPr lang="en-US" b="1" dirty="0"/>
              <a:t>TAP</a:t>
            </a:r>
            <a:r>
              <a:rPr lang="en-US" dirty="0"/>
              <a:t> </a:t>
            </a:r>
            <a:r>
              <a:rPr lang="en-US" dirty="0" err="1"/>
              <a:t>durata</a:t>
            </a:r>
            <a:r>
              <a:rPr lang="en-US" dirty="0"/>
              <a:t> </a:t>
            </a:r>
            <a:r>
              <a:rPr lang="en-US" dirty="0" err="1"/>
              <a:t>complessiva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porzione</a:t>
            </a:r>
            <a:r>
              <a:rPr lang="en-US" dirty="0"/>
              <a:t> </a:t>
            </a:r>
            <a:r>
              <a:rPr lang="en-US" dirty="0" err="1"/>
              <a:t>attiva</a:t>
            </a:r>
            <a:r>
              <a:rPr lang="en-US" dirty="0"/>
              <a:t> del </a:t>
            </a:r>
            <a:r>
              <a:rPr lang="en-US" dirty="0" err="1"/>
              <a:t>segnale</a:t>
            </a:r>
            <a:r>
              <a:rPr lang="en-US" dirty="0"/>
              <a:t>, </a:t>
            </a:r>
            <a:r>
              <a:rPr lang="en-US" dirty="0" err="1"/>
              <a:t>oltre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diversi</a:t>
            </a:r>
            <a:r>
              <a:rPr lang="en-US" dirty="0"/>
              <a:t> ratios </a:t>
            </a:r>
            <a:r>
              <a:rPr lang="en-US" dirty="0" err="1"/>
              <a:t>tra</a:t>
            </a:r>
            <a:r>
              <a:rPr lang="en-US" dirty="0"/>
              <a:t> le </a:t>
            </a:r>
            <a:r>
              <a:rPr lang="en-US" dirty="0" err="1"/>
              <a:t>varie</a:t>
            </a:r>
            <a:r>
              <a:rPr lang="en-US" dirty="0"/>
              <a:t> </a:t>
            </a:r>
            <a:r>
              <a:rPr lang="en-US" dirty="0" err="1"/>
              <a:t>coppie</a:t>
            </a:r>
            <a:r>
              <a:rPr lang="en-US" dirty="0"/>
              <a:t> di features.</a:t>
            </a:r>
          </a:p>
          <a:p>
            <a:r>
              <a:rPr lang="en-US" b="1" dirty="0"/>
              <a:t>TAP</a:t>
            </a:r>
          </a:p>
          <a:p>
            <a:r>
              <a:rPr lang="en-US" dirty="0"/>
              <a:t>Lo </a:t>
            </a:r>
            <a:r>
              <a:rPr lang="en-US" dirty="0" err="1"/>
              <a:t>stesso</a:t>
            </a:r>
            <a:r>
              <a:rPr lang="en-US" dirty="0"/>
              <a:t> </a:t>
            </a:r>
            <a:r>
              <a:rPr lang="en-US" dirty="0" err="1"/>
              <a:t>segnale</a:t>
            </a:r>
            <a:r>
              <a:rPr lang="en-US" dirty="0"/>
              <a:t>, </a:t>
            </a:r>
            <a:r>
              <a:rPr lang="en-US" dirty="0" err="1"/>
              <a:t>mediante</a:t>
            </a:r>
            <a:r>
              <a:rPr lang="en-US" dirty="0"/>
              <a:t> la STFT, </a:t>
            </a:r>
            <a:r>
              <a:rPr lang="en-US" dirty="0" err="1"/>
              <a:t>può</a:t>
            </a:r>
            <a:r>
              <a:rPr lang="en-US" dirty="0"/>
              <a:t> </a:t>
            </a:r>
            <a:r>
              <a:rPr lang="en-US" dirty="0" err="1"/>
              <a:t>essere</a:t>
            </a:r>
            <a:r>
              <a:rPr lang="en-US" dirty="0"/>
              <a:t> </a:t>
            </a:r>
            <a:r>
              <a:rPr lang="en-US" dirty="0" err="1"/>
              <a:t>rappresentato</a:t>
            </a:r>
            <a:r>
              <a:rPr lang="en-US" dirty="0"/>
              <a:t> come </a:t>
            </a:r>
            <a:r>
              <a:rPr lang="en-US" dirty="0" err="1"/>
              <a:t>matrice</a:t>
            </a:r>
            <a:r>
              <a:rPr lang="en-US" dirty="0"/>
              <a:t> tempo-</a:t>
            </a:r>
            <a:r>
              <a:rPr lang="en-US" dirty="0" err="1"/>
              <a:t>frequenza</a:t>
            </a:r>
            <a:r>
              <a:rPr lang="en-US" dirty="0"/>
              <a:t>, </a:t>
            </a:r>
            <a:r>
              <a:rPr lang="en-US" dirty="0" err="1"/>
              <a:t>dalla</a:t>
            </a:r>
            <a:r>
              <a:rPr lang="en-US" dirty="0"/>
              <a:t> quale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estratte</a:t>
            </a:r>
            <a:r>
              <a:rPr lang="en-US" dirty="0"/>
              <a:t> features come </a:t>
            </a:r>
            <a:r>
              <a:rPr lang="en-US" b="1" dirty="0"/>
              <a:t>TAP</a:t>
            </a:r>
            <a:r>
              <a:rPr lang="en-US" dirty="0"/>
              <a:t> la Potenza </a:t>
            </a:r>
            <a:r>
              <a:rPr lang="en-US" dirty="0" err="1"/>
              <a:t>massima</a:t>
            </a:r>
            <a:r>
              <a:rPr lang="en-US" dirty="0"/>
              <a:t> </a:t>
            </a:r>
            <a:r>
              <a:rPr lang="en-US" dirty="0" err="1"/>
              <a:t>nella</a:t>
            </a:r>
            <a:r>
              <a:rPr lang="en-US" dirty="0"/>
              <a:t> </a:t>
            </a:r>
            <a:r>
              <a:rPr lang="en-US" dirty="0" err="1"/>
              <a:t>banda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alte</a:t>
            </a:r>
            <a:r>
              <a:rPr lang="en-US" dirty="0"/>
              <a:t> </a:t>
            </a:r>
            <a:r>
              <a:rPr lang="en-US" dirty="0" err="1"/>
              <a:t>frequenze</a:t>
            </a: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CB1B522-201D-BFF9-9C61-8CA3F6CAD6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040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87F76DB5-5F55-483D-98BE-CFE204FEB514}"/>
              </a:ext>
            </a:extLst>
          </p:cNvPr>
          <p:cNvSpPr/>
          <p:nvPr userDrawn="1"/>
        </p:nvSpPr>
        <p:spPr>
          <a:xfrm>
            <a:off x="0" y="5121734"/>
            <a:ext cx="12192000" cy="1744288"/>
          </a:xfrm>
          <a:prstGeom prst="rect">
            <a:avLst/>
          </a:prstGeom>
          <a:gradFill flip="none" rotWithShape="1">
            <a:gsLst>
              <a:gs pos="100000">
                <a:srgbClr val="64000C"/>
              </a:gs>
              <a:gs pos="20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DEI_logo">
            <a:extLst>
              <a:ext uri="{FF2B5EF4-FFF2-40B4-BE49-F238E27FC236}">
                <a16:creationId xmlns:a16="http://schemas.microsoft.com/office/drawing/2014/main" id="{8D3E5C15-8688-4EC0-AB2E-60EA797B68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375" y="101197"/>
            <a:ext cx="2472742" cy="1635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6A61492-1A17-44EE-A7E0-419D6685321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9218" y="271429"/>
            <a:ext cx="2940066" cy="1328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Segnaposto testo 24">
            <a:extLst>
              <a:ext uri="{FF2B5EF4-FFF2-40B4-BE49-F238E27FC236}">
                <a16:creationId xmlns:a16="http://schemas.microsoft.com/office/drawing/2014/main" id="{CA3AC1A8-61AE-4F30-8623-2554B80A340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1465" y="3939363"/>
            <a:ext cx="9866313" cy="951614"/>
          </a:xfrm>
        </p:spPr>
        <p:txBody>
          <a:bodyPr>
            <a:normAutofit/>
          </a:bodyPr>
          <a:lstStyle>
            <a:lvl1pPr marL="0" indent="0">
              <a:buNone/>
              <a:defRPr sz="5400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it-IT" dirty="0"/>
              <a:t>Titolo</a:t>
            </a:r>
            <a:endParaRPr lang="en-US" dirty="0"/>
          </a:p>
        </p:txBody>
      </p:sp>
      <p:sp>
        <p:nvSpPr>
          <p:cNvPr id="27" name="Segnaposto testo 26">
            <a:extLst>
              <a:ext uri="{FF2B5EF4-FFF2-40B4-BE49-F238E27FC236}">
                <a16:creationId xmlns:a16="http://schemas.microsoft.com/office/drawing/2014/main" id="{C02D5D6F-EEC6-4452-B840-0DFF54E632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8975" y="5454650"/>
            <a:ext cx="4592638" cy="1013954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Autore</a:t>
            </a:r>
            <a:endParaRPr lang="en-US" dirty="0"/>
          </a:p>
          <a:p>
            <a:pPr lvl="0"/>
            <a:r>
              <a:rPr lang="en-US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240081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D12BF9-8369-40E3-B5A2-44F872134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82259C4-E2CF-4043-8449-702491E521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F93CD6E-8444-4087-9A62-D62D9BECA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D78B-0F35-4E3B-A0B9-554BA787D8A4}" type="datetime1">
              <a:rPr lang="en-US" smtClean="0"/>
              <a:t>3/1/2025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9799CD0-E399-4FEA-9FC7-231B97042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AEA980F-5851-481E-A4C7-E31520DEF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779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1E4C5CCE-C11D-4704-95AC-B52FACDE06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7BA732D-6278-426E-A234-926FE77537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04F4E6-341B-4516-9370-1332D69FE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487E5-BE79-4BAC-AEB7-0CE0533B5E5C}" type="datetime1">
              <a:rPr lang="en-US" smtClean="0"/>
              <a:t>3/1/2025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C724EDD-1F48-4F51-B05B-AF207EA04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0825917-FFB5-48C8-B99B-DF0182A52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202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67EFFC-184C-4BC6-BA11-4883DAB1D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E6A3599-E9CA-4D4C-BC73-603E4A01F0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EB37C6-4E77-49F7-899E-3DD3227A6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7E0CB-9E21-49FD-99A0-0CD75BBC45F4}" type="datetime1">
              <a:rPr lang="en-US" smtClean="0"/>
              <a:t>3/1/2025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F40A76B-F6A6-483B-938F-CCF7E1686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2BC246D-6617-4F53-9337-EEE734ACC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367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C1C5C4-1798-422E-93B8-17346C373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F4BD1B8-CAFC-4A62-8FC8-1FF824FD8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E1EA9B4-7E7D-4247-86BA-BEE07203A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D7149-FE96-419A-8F67-9BD351842985}" type="datetime1">
              <a:rPr lang="en-US" smtClean="0"/>
              <a:t>3/1/2025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CD68261-3D47-481F-8CB6-8F58C2D1C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459D8DD-C13B-4D8B-B056-840A36CE7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948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CEBFBF-8C2A-47BE-8579-EB8A93726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347AF4-9484-4FF7-A605-1A0FCB1A79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8B59699-371B-4CD4-AACB-37509B6C84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E956FE3-6EAD-44F6-8A0D-FDC79AA4B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97CEF-DD94-4A20-85BC-5094F3EA8887}" type="datetime1">
              <a:rPr lang="en-US" smtClean="0"/>
              <a:t>3/1/2025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6632AF7-6D15-46D3-A495-E83C64AB5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4EAFB53-A0C1-4B2F-B940-30342F8D6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33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A05C58-0012-4C0C-955C-7A200AFB3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0CFC820-D208-443A-8075-1EB8A2B0C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7A6FCD1-D6B6-4D69-A241-123960BE79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15B0966-AA1A-429C-A3C6-3A8E65262D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9FB0890-B4D8-43C0-9CB5-0AB4C786FF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0E868F1-880B-482F-B395-38ED8CA58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EB4C-45F8-47BA-B435-B6097D61B684}" type="datetime1">
              <a:rPr lang="en-US" smtClean="0"/>
              <a:t>3/1/2025</a:t>
            </a:fld>
            <a:endParaRPr lang="en-US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FF26594E-6D2F-4663-ACAD-8A99452C4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B73871D-B594-4F8E-9281-81C512CB9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47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7044E8-0409-4BEF-BA65-36E29BC3D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4301CB9-7559-4213-8BF3-D031C23BC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CD0E2-B7EC-4D81-9389-8F889EE865AB}" type="datetime1">
              <a:rPr lang="en-US" smtClean="0"/>
              <a:t>3/1/2025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3C3D6E8-EF9F-4876-91E3-30211E74A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2113620-5EC2-4B81-811A-F3490A387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782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DBF8B70-3620-4310-99CE-04529E201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47F5C-7FA0-44DA-BF82-413AB90208B7}" type="datetime1">
              <a:rPr lang="en-US" smtClean="0"/>
              <a:t>3/1/2025</a:t>
            </a:fld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1BD3BB3A-BEFE-4B6E-8C9A-8650EC0CE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48CE43E-332C-4F00-803E-739CE5009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317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BDB5EF-1765-472C-94AB-E28CFF232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F462328-3018-4562-9F3A-C74029453D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910BD41-9666-42DB-BEE1-16228DE5A9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B5B709F-545F-428C-9041-6A8C8FCF9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415A8-F8BD-47CC-8D20-53798396961D}" type="datetime1">
              <a:rPr lang="en-US" smtClean="0"/>
              <a:t>3/1/2025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E38A51A-C75A-4898-88C4-F9F8B67B0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F51E6D4-50FC-4A75-8F9E-0FC826045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17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DD035D-DF3B-4153-99FE-99D91AF04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9CA2B6DF-FFEF-4376-BE85-25F925AA52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6DD07F4-26AF-4E13-BEE3-CEC69281F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10F1613-72B3-4F49-A766-A43C42422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2F5A1-6669-4CDD-B1B4-04FFE5C41ADE}" type="datetime1">
              <a:rPr lang="en-US" smtClean="0"/>
              <a:t>3/1/2025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9B6BCEC-E6E1-4F7F-9F2E-403A6545C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56D2CA8-AD96-433D-B919-B4D1DDCAC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064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3203DAA-6859-4718-9CD2-4516B3E42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115B42E-5544-4876-9ACD-500317AAE1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988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421662-C242-4258-8799-9F32C0D7CC75}" type="datetime1">
              <a:rPr lang="en-US" smtClean="0"/>
              <a:t>3/1/2025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C12AFE8-BA2D-4E2C-83BD-7C14618454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988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17A1F05-1D35-4696-B0DD-6B01E298F8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988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F60CB8E7-27F3-4D7F-AC11-6FFCB1475227}"/>
              </a:ext>
            </a:extLst>
          </p:cNvPr>
          <p:cNvSpPr/>
          <p:nvPr userDrawn="1"/>
        </p:nvSpPr>
        <p:spPr>
          <a:xfrm>
            <a:off x="0" y="852"/>
            <a:ext cx="12192000" cy="1370748"/>
          </a:xfrm>
          <a:prstGeom prst="rect">
            <a:avLst/>
          </a:prstGeom>
          <a:gradFill flip="none" rotWithShape="1">
            <a:gsLst>
              <a:gs pos="76000">
                <a:schemeClr val="accent1"/>
              </a:gs>
              <a:gs pos="100000">
                <a:srgbClr val="64000C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1BEFA3B-6264-4D9C-BF88-AB8560C32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8972550" cy="9715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dello schema</a:t>
            </a:r>
            <a:endParaRPr lang="en-US" dirty="0"/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48C0665-6FA4-4037-8F7F-525C1938DBF4}"/>
              </a:ext>
            </a:extLst>
          </p:cNvPr>
          <p:cNvCxnSpPr>
            <a:cxnSpLocks/>
          </p:cNvCxnSpPr>
          <p:nvPr userDrawn="1"/>
        </p:nvCxnSpPr>
        <p:spPr>
          <a:xfrm>
            <a:off x="514184" y="6341537"/>
            <a:ext cx="11163631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bg1"/>
                </a:gs>
                <a:gs pos="18000">
                  <a:srgbClr val="C00000"/>
                </a:gs>
                <a:gs pos="53000">
                  <a:srgbClr val="C00000"/>
                </a:gs>
                <a:gs pos="82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2">
            <a:extLst>
              <a:ext uri="{FF2B5EF4-FFF2-40B4-BE49-F238E27FC236}">
                <a16:creationId xmlns:a16="http://schemas.microsoft.com/office/drawing/2014/main" id="{E5A65661-0450-4093-B81F-CAB1CAC02533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biLevel thresh="25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64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7861"/>
          <a:stretch/>
        </p:blipFill>
        <p:spPr bwMode="auto">
          <a:xfrm>
            <a:off x="225271" y="13334"/>
            <a:ext cx="368469" cy="1167509"/>
          </a:xfrm>
          <a:prstGeom prst="rect">
            <a:avLst/>
          </a:prstGeom>
          <a:noFill/>
        </p:spPr>
      </p:pic>
      <p:pic>
        <p:nvPicPr>
          <p:cNvPr id="1030" name="Picture 6" descr="https://lh3.googleusercontent.com/proxy/mzNJqYreb1z1VtRiBhoWp4Hlh1-FDC1nL4QQurvDYL431OuaU1eqH5V15mGmtl9KHbbqssWeTEYd0W1QHdwMdDljiGr_7zYpAHvMFhodpzs">
            <a:extLst>
              <a:ext uri="{FF2B5EF4-FFF2-40B4-BE49-F238E27FC236}">
                <a16:creationId xmlns:a16="http://schemas.microsoft.com/office/drawing/2014/main" id="{313CFE70-AE4F-4B8F-B4BC-4D6798F22DE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1200" y="127860"/>
            <a:ext cx="1095529" cy="108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4695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8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microsoft.com/office/2007/relationships/hdphoto" Target="../media/hdphoto3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8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16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10" Type="http://schemas.openxmlformats.org/officeDocument/2006/relationships/image" Target="../media/image43.png"/><Relationship Id="rId4" Type="http://schemas.openxmlformats.org/officeDocument/2006/relationships/image" Target="../media/image33.png"/><Relationship Id="rId9" Type="http://schemas.openxmlformats.org/officeDocument/2006/relationships/image" Target="../media/image4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4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52.png"/></Relationships>
</file>

<file path=ppt/slides/_rels/slide27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200.png"/><Relationship Id="rId7" Type="http://schemas.openxmlformats.org/officeDocument/2006/relationships/image" Target="../media/image5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13.png"/><Relationship Id="rId10" Type="http://schemas.openxmlformats.org/officeDocument/2006/relationships/image" Target="../media/image250.png"/><Relationship Id="rId4" Type="http://schemas.openxmlformats.org/officeDocument/2006/relationships/image" Target="../media/image210.png"/><Relationship Id="rId9" Type="http://schemas.openxmlformats.org/officeDocument/2006/relationships/image" Target="../media/image24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8.png"/><Relationship Id="rId4" Type="http://schemas.openxmlformats.org/officeDocument/2006/relationships/image" Target="../media/image5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png"/><Relationship Id="rId5" Type="http://schemas.openxmlformats.org/officeDocument/2006/relationships/image" Target="../media/image19.png"/><Relationship Id="rId4" Type="http://schemas.openxmlformats.org/officeDocument/2006/relationships/image" Target="../media/image6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20.png"/><Relationship Id="rId4" Type="http://schemas.openxmlformats.org/officeDocument/2006/relationships/image" Target="../media/image30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image" Target="../media/image56.png"/><Relationship Id="rId7" Type="http://schemas.openxmlformats.org/officeDocument/2006/relationships/image" Target="../media/image5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59.png"/><Relationship Id="rId10" Type="http://schemas.openxmlformats.org/officeDocument/2006/relationships/image" Target="../media/image30.png"/><Relationship Id="rId4" Type="http://schemas.openxmlformats.org/officeDocument/2006/relationships/image" Target="../media/image27.png"/><Relationship Id="rId9" Type="http://schemas.openxmlformats.org/officeDocument/2006/relationships/image" Target="../media/image2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74CB49B5-C59F-4019-B40C-DC3CA39595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7189" y="2964635"/>
            <a:ext cx="11617622" cy="1253035"/>
          </a:xfrm>
        </p:spPr>
        <p:txBody>
          <a:bodyPr>
            <a:normAutofit/>
          </a:bodyPr>
          <a:lstStyle/>
          <a:p>
            <a:pPr algn="ctr"/>
            <a:r>
              <a:rPr lang="en-GB" sz="3600" noProof="0" dirty="0"/>
              <a:t>Signals classification to assist clinician decision-making in cardiac ablation for atrioventricular nodal </a:t>
            </a:r>
            <a:r>
              <a:rPr lang="en-GB" sz="3600" noProof="0" dirty="0" err="1"/>
              <a:t>reentry</a:t>
            </a:r>
            <a:r>
              <a:rPr lang="en-GB" sz="3600" noProof="0" dirty="0"/>
              <a:t> tachycardia</a:t>
            </a:r>
            <a:r>
              <a:rPr lang="en-GB" sz="4000" noProof="0" dirty="0"/>
              <a:t> 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D0985C3-75B2-4717-A635-A9F1AA6927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23504" y="5474260"/>
            <a:ext cx="3581307" cy="408268"/>
          </a:xfrm>
        </p:spPr>
        <p:txBody>
          <a:bodyPr>
            <a:normAutofit/>
          </a:bodyPr>
          <a:lstStyle/>
          <a:p>
            <a:r>
              <a:rPr lang="en-GB" sz="2000" noProof="0" dirty="0"/>
              <a:t>Candidate: Andrea Corrado</a:t>
            </a:r>
          </a:p>
        </p:txBody>
      </p:sp>
      <p:sp>
        <p:nvSpPr>
          <p:cNvPr id="4" name="Segnaposto testo 2">
            <a:extLst>
              <a:ext uri="{FF2B5EF4-FFF2-40B4-BE49-F238E27FC236}">
                <a16:creationId xmlns:a16="http://schemas.microsoft.com/office/drawing/2014/main" id="{D5686B0F-B25A-4457-BD38-D0A4D2A5E6F3}"/>
              </a:ext>
            </a:extLst>
          </p:cNvPr>
          <p:cNvSpPr txBox="1">
            <a:spLocks/>
          </p:cNvSpPr>
          <p:nvPr/>
        </p:nvSpPr>
        <p:spPr>
          <a:xfrm>
            <a:off x="5268876" y="6248043"/>
            <a:ext cx="1654247" cy="4411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sz="1800" noProof="0" dirty="0">
                <a:solidFill>
                  <a:prstClr val="white"/>
                </a:solidFill>
                <a:latin typeface="Calibri" panose="020F0502020204030204"/>
              </a:rPr>
              <a:t>5</a:t>
            </a:r>
            <a:r>
              <a:rPr lang="en-GB" sz="1800" baseline="30000" noProof="0" dirty="0">
                <a:solidFill>
                  <a:prstClr val="white"/>
                </a:solidFill>
                <a:latin typeface="Calibri" panose="020F0502020204030204"/>
              </a:rPr>
              <a:t>th</a:t>
            </a:r>
            <a:r>
              <a:rPr lang="en-GB" sz="1800" noProof="0" dirty="0">
                <a:solidFill>
                  <a:prstClr val="white"/>
                </a:solidFill>
                <a:latin typeface="Calibri" panose="020F0502020204030204"/>
              </a:rPr>
              <a:t> March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2025</a:t>
            </a:r>
          </a:p>
        </p:txBody>
      </p:sp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577FA0A5-F723-9A7B-BF68-F9EE141DB911}"/>
              </a:ext>
            </a:extLst>
          </p:cNvPr>
          <p:cNvSpPr txBox="1">
            <a:spLocks/>
          </p:cNvSpPr>
          <p:nvPr/>
        </p:nvSpPr>
        <p:spPr>
          <a:xfrm>
            <a:off x="287189" y="5474260"/>
            <a:ext cx="4434839" cy="1082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000" noProof="0" dirty="0"/>
              <a:t>Supervisor: </a:t>
            </a:r>
            <a:r>
              <a:rPr lang="en-GB" sz="2000" dirty="0"/>
              <a:t>P</a:t>
            </a:r>
            <a:r>
              <a:rPr lang="en-GB" sz="2000" noProof="0" dirty="0" err="1"/>
              <a:t>rof</a:t>
            </a:r>
            <a:r>
              <a:rPr lang="en-GB" sz="2000" noProof="0" dirty="0"/>
              <a:t>. Simone Del Favero</a:t>
            </a:r>
          </a:p>
          <a:p>
            <a:pPr algn="l"/>
            <a:r>
              <a:rPr lang="en-GB" sz="2000" noProof="0" dirty="0"/>
              <a:t>Co-supervisors: Ph.D. Francesco </a:t>
            </a:r>
            <a:r>
              <a:rPr lang="en-GB" sz="2000" noProof="0" dirty="0" err="1"/>
              <a:t>Prendin</a:t>
            </a:r>
            <a:r>
              <a:rPr lang="en-GB" sz="2000" noProof="0" dirty="0"/>
              <a:t>, 	             Eng. Francesco Basso</a:t>
            </a:r>
          </a:p>
        </p:txBody>
      </p:sp>
      <p:pic>
        <p:nvPicPr>
          <p:cNvPr id="55" name="Elemento grafico 54">
            <a:extLst>
              <a:ext uri="{FF2B5EF4-FFF2-40B4-BE49-F238E27FC236}">
                <a16:creationId xmlns:a16="http://schemas.microsoft.com/office/drawing/2014/main" id="{72165E3A-1B13-21B0-E635-9645AE4D1C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9003" y="1825489"/>
            <a:ext cx="1846998" cy="47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971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2DBE84-4906-BB73-1F39-9FD3D51AE9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3526EC5-E219-42BC-F819-A60FD2320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GB" sz="4000" noProof="0" dirty="0"/>
              <a:t>Classification approaches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CAE09F7-2A75-3C0F-8684-56B89593B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10</a:t>
            </a:fld>
            <a:endParaRPr lang="en-GB" noProof="0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682F09C6-F58A-EF2B-4AE8-CCA362DA8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05572" y="3439748"/>
            <a:ext cx="1188334" cy="860393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FD748486-65F0-28DB-F57B-2858F6F3C3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77334" y="3373905"/>
            <a:ext cx="1091290" cy="992081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3CEEFD94-41D7-18B1-FCE6-AE5BF81CA2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52052" y="3351700"/>
            <a:ext cx="1149448" cy="1067344"/>
          </a:xfrm>
          <a:prstGeom prst="rect">
            <a:avLst/>
          </a:prstGeom>
        </p:spPr>
      </p:pic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18296A48-BCD2-CA47-4DA9-7CE9ABA21DCA}"/>
              </a:ext>
            </a:extLst>
          </p:cNvPr>
          <p:cNvSpPr/>
          <p:nvPr/>
        </p:nvSpPr>
        <p:spPr>
          <a:xfrm>
            <a:off x="6636583" y="2331719"/>
            <a:ext cx="3778999" cy="590873"/>
          </a:xfrm>
          <a:prstGeom prst="roundRect">
            <a:avLst/>
          </a:prstGeom>
          <a:solidFill>
            <a:schemeClr val="tx2">
              <a:lumMod val="20000"/>
              <a:lumOff val="80000"/>
              <a:alpha val="50000"/>
            </a:schemeClr>
          </a:solidFill>
          <a:ln w="28575">
            <a:solidFill>
              <a:srgbClr val="00206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noProof="0" dirty="0">
                <a:solidFill>
                  <a:srgbClr val="002060"/>
                </a:solidFill>
              </a:rPr>
              <a:t>Machine learning</a:t>
            </a:r>
          </a:p>
        </p:txBody>
      </p:sp>
      <p:pic>
        <p:nvPicPr>
          <p:cNvPr id="15" name="Elemento grafico 14">
            <a:extLst>
              <a:ext uri="{FF2B5EF4-FFF2-40B4-BE49-F238E27FC236}">
                <a16:creationId xmlns:a16="http://schemas.microsoft.com/office/drawing/2014/main" id="{257FDEEC-9896-B2BC-8856-DB6A546747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160533" y="3351700"/>
            <a:ext cx="1091290" cy="1014286"/>
          </a:xfrm>
          <a:prstGeom prst="rect">
            <a:avLst/>
          </a:prstGeom>
        </p:spPr>
      </p:pic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3F0811F4-E0CD-EF09-B6E2-14602897D318}"/>
              </a:ext>
            </a:extLst>
          </p:cNvPr>
          <p:cNvSpPr/>
          <p:nvPr/>
        </p:nvSpPr>
        <p:spPr>
          <a:xfrm>
            <a:off x="2257430" y="2331720"/>
            <a:ext cx="2897499" cy="590873"/>
          </a:xfrm>
          <a:prstGeom prst="roundRect">
            <a:avLst/>
          </a:prstGeom>
          <a:solidFill>
            <a:schemeClr val="tx2">
              <a:lumMod val="20000"/>
              <a:lumOff val="80000"/>
              <a:alpha val="50000"/>
            </a:schemeClr>
          </a:solidFill>
          <a:ln w="28575">
            <a:solidFill>
              <a:srgbClr val="00206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noProof="0" dirty="0">
                <a:solidFill>
                  <a:srgbClr val="002060"/>
                </a:solidFill>
              </a:rPr>
              <a:t>Knowledge based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470ACEFD-1A84-7EDB-37CB-E6E4545257E6}"/>
              </a:ext>
            </a:extLst>
          </p:cNvPr>
          <p:cNvSpPr/>
          <p:nvPr/>
        </p:nvSpPr>
        <p:spPr>
          <a:xfrm>
            <a:off x="6636583" y="3114080"/>
            <a:ext cx="962025" cy="259825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28575">
            <a:solidFill>
              <a:srgbClr val="00206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noProof="0" dirty="0">
                <a:solidFill>
                  <a:srgbClr val="002060"/>
                </a:solidFill>
              </a:rPr>
              <a:t>Tree 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A84BCA3F-D094-93DE-1069-3D4614F4F736}"/>
              </a:ext>
            </a:extLst>
          </p:cNvPr>
          <p:cNvSpPr/>
          <p:nvPr/>
        </p:nvSpPr>
        <p:spPr>
          <a:xfrm>
            <a:off x="8081956" y="3105094"/>
            <a:ext cx="962025" cy="259825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28575">
            <a:solidFill>
              <a:srgbClr val="00206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noProof="0" dirty="0">
                <a:solidFill>
                  <a:srgbClr val="002060"/>
                </a:solidFill>
              </a:rPr>
              <a:t>MLR 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BF472EE9-F4BC-9A4D-89E4-8C81FB1CC732}"/>
              </a:ext>
            </a:extLst>
          </p:cNvPr>
          <p:cNvSpPr/>
          <p:nvPr/>
        </p:nvSpPr>
        <p:spPr>
          <a:xfrm>
            <a:off x="9453557" y="3092758"/>
            <a:ext cx="962025" cy="272161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28575">
            <a:solidFill>
              <a:srgbClr val="00206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noProof="0" dirty="0">
                <a:solidFill>
                  <a:srgbClr val="002060"/>
                </a:solidFill>
              </a:rPr>
              <a:t>SVM </a:t>
            </a:r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9683543E-6578-AE38-62B3-A208FC9DAD5F}"/>
              </a:ext>
            </a:extLst>
          </p:cNvPr>
          <p:cNvSpPr/>
          <p:nvPr/>
        </p:nvSpPr>
        <p:spPr>
          <a:xfrm>
            <a:off x="2927767" y="3098925"/>
            <a:ext cx="1556823" cy="259825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28575">
            <a:solidFill>
              <a:srgbClr val="00206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noProof="0" dirty="0">
                <a:solidFill>
                  <a:srgbClr val="002060"/>
                </a:solidFill>
              </a:rPr>
              <a:t>Set of rules </a:t>
            </a:r>
          </a:p>
        </p:txBody>
      </p:sp>
    </p:spTree>
    <p:extLst>
      <p:ext uri="{BB962C8B-B14F-4D97-AF65-F5344CB8AC3E}">
        <p14:creationId xmlns:p14="http://schemas.microsoft.com/office/powerpoint/2010/main" val="24587016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72EC1C-FE82-4D15-C306-3209914203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CC4AF6-9C74-04F0-BB76-40E7AC0C4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GB" sz="4000" noProof="0" dirty="0"/>
              <a:t>Knowledge based classifier 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4ACB13D-49B7-991C-62FB-C2025534B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11</a:t>
            </a:fld>
            <a:endParaRPr lang="en-GB" noProof="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A7456180-CC39-6E84-766E-73222B11500E}"/>
              </a:ext>
            </a:extLst>
          </p:cNvPr>
          <p:cNvSpPr/>
          <p:nvPr/>
        </p:nvSpPr>
        <p:spPr>
          <a:xfrm>
            <a:off x="5468844" y="2179320"/>
            <a:ext cx="223296" cy="1600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55" name="Segnaposto contenuto 5">
            <a:extLst>
              <a:ext uri="{FF2B5EF4-FFF2-40B4-BE49-F238E27FC236}">
                <a16:creationId xmlns:a16="http://schemas.microsoft.com/office/drawing/2014/main" id="{7BF7F13B-DAAE-641D-A783-A89C734A5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878" y="1530210"/>
            <a:ext cx="4880966" cy="5852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400" b="1" i="1" noProof="0" dirty="0"/>
              <a:t>Four</a:t>
            </a:r>
            <a:r>
              <a:rPr lang="en-GB" sz="1400" i="1" noProof="0" dirty="0"/>
              <a:t> knowledge-based classifiers were defined, and the best one is reported.</a:t>
            </a:r>
          </a:p>
          <a:p>
            <a:pPr marL="0" indent="0">
              <a:buNone/>
            </a:pPr>
            <a:endParaRPr lang="en-GB" sz="1400" i="1" noProof="0" dirty="0"/>
          </a:p>
          <a:p>
            <a:pPr marL="0" indent="0">
              <a:buNone/>
            </a:pPr>
            <a:endParaRPr lang="en-GB" sz="1400" i="1" noProof="0" dirty="0"/>
          </a:p>
          <a:p>
            <a:pPr marL="0" indent="0">
              <a:buNone/>
            </a:pPr>
            <a:endParaRPr lang="en-GB" sz="1400" i="1" noProof="0" dirty="0"/>
          </a:p>
        </p:txBody>
      </p: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F728CF35-B14F-A241-7984-DABF88E1A5CC}"/>
              </a:ext>
            </a:extLst>
          </p:cNvPr>
          <p:cNvGrpSpPr/>
          <p:nvPr/>
        </p:nvGrpSpPr>
        <p:grpSpPr>
          <a:xfrm>
            <a:off x="957685" y="2677933"/>
            <a:ext cx="1787650" cy="1917845"/>
            <a:chOff x="489088" y="4071380"/>
            <a:chExt cx="1787650" cy="1917845"/>
          </a:xfrm>
        </p:grpSpPr>
        <p:sp>
          <p:nvSpPr>
            <p:cNvPr id="30" name="Rettangolo con angoli arrotondati 29">
              <a:extLst>
                <a:ext uri="{FF2B5EF4-FFF2-40B4-BE49-F238E27FC236}">
                  <a16:creationId xmlns:a16="http://schemas.microsoft.com/office/drawing/2014/main" id="{534A1DCB-90AD-82D2-3DCE-F7258313F679}"/>
                </a:ext>
              </a:extLst>
            </p:cNvPr>
            <p:cNvSpPr/>
            <p:nvPr/>
          </p:nvSpPr>
          <p:spPr>
            <a:xfrm>
              <a:off x="489088" y="4071380"/>
              <a:ext cx="1787650" cy="585216"/>
            </a:xfrm>
            <a:prstGeom prst="roundRect">
              <a:avLst/>
            </a:prstGeom>
            <a:noFill/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noProof="0" dirty="0">
                  <a:solidFill>
                    <a:schemeClr val="tx1"/>
                  </a:solidFill>
                </a:rPr>
                <a:t>Is </a:t>
              </a:r>
              <a:r>
                <a:rPr lang="en-GB" sz="1400" b="1" noProof="0" dirty="0">
                  <a:solidFill>
                    <a:schemeClr val="tx1"/>
                  </a:solidFill>
                </a:rPr>
                <a:t>minor</a:t>
              </a:r>
              <a:r>
                <a:rPr lang="en-GB" sz="1400" noProof="0" dirty="0">
                  <a:solidFill>
                    <a:schemeClr val="tx1"/>
                  </a:solidFill>
                </a:rPr>
                <a:t> </a:t>
              </a:r>
              <a:r>
                <a:rPr lang="en-GB" sz="1400" b="1" noProof="0" dirty="0">
                  <a:solidFill>
                    <a:schemeClr val="tx1"/>
                  </a:solidFill>
                </a:rPr>
                <a:t>peak</a:t>
              </a:r>
              <a:r>
                <a:rPr lang="en-GB" sz="1400" noProof="0" dirty="0">
                  <a:solidFill>
                    <a:schemeClr val="tx1"/>
                  </a:solidFill>
                </a:rPr>
                <a:t> &gt;0.021? </a:t>
              </a:r>
            </a:p>
          </p:txBody>
        </p:sp>
        <p:sp>
          <p:nvSpPr>
            <p:cNvPr id="31" name="Rettangolo 30">
              <a:extLst>
                <a:ext uri="{FF2B5EF4-FFF2-40B4-BE49-F238E27FC236}">
                  <a16:creationId xmlns:a16="http://schemas.microsoft.com/office/drawing/2014/main" id="{CCE7B635-C297-F33C-BAD0-84311F2964AF}"/>
                </a:ext>
              </a:extLst>
            </p:cNvPr>
            <p:cNvSpPr/>
            <p:nvPr/>
          </p:nvSpPr>
          <p:spPr>
            <a:xfrm>
              <a:off x="857748" y="5745887"/>
              <a:ext cx="1050330" cy="243338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400" b="1" noProof="0" dirty="0">
                  <a:solidFill>
                    <a:schemeClr val="bg1"/>
                  </a:solidFill>
                </a:rPr>
                <a:t>Dangerous</a:t>
              </a:r>
              <a:endParaRPr lang="en-GB" sz="1200" b="1" noProof="0" dirty="0">
                <a:solidFill>
                  <a:schemeClr val="bg1"/>
                </a:solidFill>
              </a:endParaRPr>
            </a:p>
          </p:txBody>
        </p:sp>
        <p:cxnSp>
          <p:nvCxnSpPr>
            <p:cNvPr id="33" name="Connettore 2 32">
              <a:extLst>
                <a:ext uri="{FF2B5EF4-FFF2-40B4-BE49-F238E27FC236}">
                  <a16:creationId xmlns:a16="http://schemas.microsoft.com/office/drawing/2014/main" id="{E2A177C0-6C7B-8440-5018-D3D5BFE0D2FB}"/>
                </a:ext>
              </a:extLst>
            </p:cNvPr>
            <p:cNvCxnSpPr>
              <a:cxnSpLocks/>
              <a:stCxn id="30" idx="2"/>
              <a:endCxn id="31" idx="0"/>
            </p:cNvCxnSpPr>
            <p:nvPr/>
          </p:nvCxnSpPr>
          <p:spPr>
            <a:xfrm>
              <a:off x="1382913" y="4656596"/>
              <a:ext cx="0" cy="108929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9" name="CasellaDiTesto 38">
              <a:extLst>
                <a:ext uri="{FF2B5EF4-FFF2-40B4-BE49-F238E27FC236}">
                  <a16:creationId xmlns:a16="http://schemas.microsoft.com/office/drawing/2014/main" id="{11F9A904-1B08-0631-3C85-A33E2EA6B64E}"/>
                </a:ext>
              </a:extLst>
            </p:cNvPr>
            <p:cNvSpPr txBox="1"/>
            <p:nvPr/>
          </p:nvSpPr>
          <p:spPr>
            <a:xfrm>
              <a:off x="1402111" y="5139416"/>
              <a:ext cx="505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noProof="0" dirty="0"/>
                <a:t>Yes</a:t>
              </a:r>
            </a:p>
          </p:txBody>
        </p:sp>
      </p:grpSp>
      <p:grpSp>
        <p:nvGrpSpPr>
          <p:cNvPr id="23" name="Gruppo 22">
            <a:extLst>
              <a:ext uri="{FF2B5EF4-FFF2-40B4-BE49-F238E27FC236}">
                <a16:creationId xmlns:a16="http://schemas.microsoft.com/office/drawing/2014/main" id="{C9F81C33-0FD5-B8AB-029A-4F6DB2E15F89}"/>
              </a:ext>
            </a:extLst>
          </p:cNvPr>
          <p:cNvGrpSpPr/>
          <p:nvPr/>
        </p:nvGrpSpPr>
        <p:grpSpPr>
          <a:xfrm>
            <a:off x="2745335" y="2636819"/>
            <a:ext cx="3843125" cy="1963139"/>
            <a:chOff x="2146058" y="4032106"/>
            <a:chExt cx="3843125" cy="1963139"/>
          </a:xfrm>
        </p:grpSpPr>
        <p:sp>
          <p:nvSpPr>
            <p:cNvPr id="32" name="Rettangolo 31">
              <a:extLst>
                <a:ext uri="{FF2B5EF4-FFF2-40B4-BE49-F238E27FC236}">
                  <a16:creationId xmlns:a16="http://schemas.microsoft.com/office/drawing/2014/main" id="{FF4A899B-B380-434A-4924-4B434127A8DF}"/>
                </a:ext>
              </a:extLst>
            </p:cNvPr>
            <p:cNvSpPr/>
            <p:nvPr/>
          </p:nvSpPr>
          <p:spPr>
            <a:xfrm>
              <a:off x="3031559" y="5750067"/>
              <a:ext cx="1011936" cy="245178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400" b="1" noProof="0" dirty="0">
                  <a:solidFill>
                    <a:schemeClr val="bg1"/>
                  </a:solidFill>
                </a:rPr>
                <a:t>Indifferent</a:t>
              </a:r>
            </a:p>
          </p:txBody>
        </p:sp>
        <p:cxnSp>
          <p:nvCxnSpPr>
            <p:cNvPr id="34" name="Connettore 2 33">
              <a:extLst>
                <a:ext uri="{FF2B5EF4-FFF2-40B4-BE49-F238E27FC236}">
                  <a16:creationId xmlns:a16="http://schemas.microsoft.com/office/drawing/2014/main" id="{02481610-D6BF-91D5-6531-B80D3CFB8C3C}"/>
                </a:ext>
              </a:extLst>
            </p:cNvPr>
            <p:cNvCxnSpPr>
              <a:cxnSpLocks/>
              <a:stCxn id="30" idx="3"/>
              <a:endCxn id="40" idx="1"/>
            </p:cNvCxnSpPr>
            <p:nvPr/>
          </p:nvCxnSpPr>
          <p:spPr>
            <a:xfrm>
              <a:off x="2146058" y="4365828"/>
              <a:ext cx="474344" cy="43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ttore 2 34">
              <a:extLst>
                <a:ext uri="{FF2B5EF4-FFF2-40B4-BE49-F238E27FC236}">
                  <a16:creationId xmlns:a16="http://schemas.microsoft.com/office/drawing/2014/main" id="{343835E4-E3E4-CF21-84D8-7770ED781403}"/>
                </a:ext>
              </a:extLst>
            </p:cNvPr>
            <p:cNvCxnSpPr>
              <a:cxnSpLocks/>
              <a:stCxn id="40" idx="2"/>
              <a:endCxn id="32" idx="0"/>
            </p:cNvCxnSpPr>
            <p:nvPr/>
          </p:nvCxnSpPr>
          <p:spPr>
            <a:xfrm>
              <a:off x="3537527" y="4708334"/>
              <a:ext cx="0" cy="10417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CasellaDiTesto 35">
              <a:extLst>
                <a:ext uri="{FF2B5EF4-FFF2-40B4-BE49-F238E27FC236}">
                  <a16:creationId xmlns:a16="http://schemas.microsoft.com/office/drawing/2014/main" id="{2315109F-EBCD-B72E-A650-06D3F0909C18}"/>
                </a:ext>
              </a:extLst>
            </p:cNvPr>
            <p:cNvSpPr txBox="1"/>
            <p:nvPr/>
          </p:nvSpPr>
          <p:spPr>
            <a:xfrm>
              <a:off x="2176100" y="4051476"/>
              <a:ext cx="505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noProof="0" dirty="0"/>
                <a:t>No</a:t>
              </a:r>
            </a:p>
          </p:txBody>
        </p:sp>
        <p:sp>
          <p:nvSpPr>
            <p:cNvPr id="37" name="CasellaDiTesto 36">
              <a:extLst>
                <a:ext uri="{FF2B5EF4-FFF2-40B4-BE49-F238E27FC236}">
                  <a16:creationId xmlns:a16="http://schemas.microsoft.com/office/drawing/2014/main" id="{FF3B0D38-D18C-B864-8956-FE2435C7BC96}"/>
                </a:ext>
              </a:extLst>
            </p:cNvPr>
            <p:cNvSpPr txBox="1"/>
            <p:nvPr/>
          </p:nvSpPr>
          <p:spPr>
            <a:xfrm>
              <a:off x="4436227" y="4071380"/>
              <a:ext cx="505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noProof="0" dirty="0"/>
                <a:t>No</a:t>
              </a:r>
            </a:p>
          </p:txBody>
        </p:sp>
        <p:sp>
          <p:nvSpPr>
            <p:cNvPr id="38" name="CasellaDiTesto 37">
              <a:extLst>
                <a:ext uri="{FF2B5EF4-FFF2-40B4-BE49-F238E27FC236}">
                  <a16:creationId xmlns:a16="http://schemas.microsoft.com/office/drawing/2014/main" id="{9DA64121-2151-54A3-12D2-66A0F76A2565}"/>
                </a:ext>
              </a:extLst>
            </p:cNvPr>
            <p:cNvSpPr txBox="1"/>
            <p:nvPr/>
          </p:nvSpPr>
          <p:spPr>
            <a:xfrm>
              <a:off x="3537527" y="5190172"/>
              <a:ext cx="505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noProof="0" dirty="0"/>
                <a:t>Yes</a:t>
              </a:r>
            </a:p>
          </p:txBody>
        </p:sp>
        <p:sp>
          <p:nvSpPr>
            <p:cNvPr id="40" name="Rettangolo con angoli arrotondati 39">
              <a:extLst>
                <a:ext uri="{FF2B5EF4-FFF2-40B4-BE49-F238E27FC236}">
                  <a16:creationId xmlns:a16="http://schemas.microsoft.com/office/drawing/2014/main" id="{A08CEB85-189D-FABF-75C0-E0348A2943DC}"/>
                </a:ext>
              </a:extLst>
            </p:cNvPr>
            <p:cNvSpPr/>
            <p:nvPr/>
          </p:nvSpPr>
          <p:spPr>
            <a:xfrm>
              <a:off x="2620402" y="4032106"/>
              <a:ext cx="1834250" cy="676228"/>
            </a:xfrm>
            <a:prstGeom prst="roundRect">
              <a:avLst/>
            </a:prstGeom>
            <a:noFill/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noProof="0" dirty="0">
                  <a:solidFill>
                    <a:schemeClr val="tx1"/>
                  </a:solidFill>
                </a:rPr>
                <a:t>Is </a:t>
              </a:r>
              <a:r>
                <a:rPr lang="en-GB" sz="1400" b="1" noProof="0" dirty="0">
                  <a:solidFill>
                    <a:schemeClr val="tx1"/>
                  </a:solidFill>
                </a:rPr>
                <a:t>dominant</a:t>
              </a:r>
              <a:r>
                <a:rPr lang="en-GB" sz="1400" noProof="0" dirty="0">
                  <a:solidFill>
                    <a:schemeClr val="tx1"/>
                  </a:solidFill>
                </a:rPr>
                <a:t> </a:t>
              </a:r>
              <a:r>
                <a:rPr lang="en-GB" sz="1400" b="1" noProof="0" dirty="0">
                  <a:solidFill>
                    <a:schemeClr val="tx1"/>
                  </a:solidFill>
                </a:rPr>
                <a:t>peak</a:t>
              </a:r>
              <a:r>
                <a:rPr lang="en-GB" sz="1400" noProof="0" dirty="0">
                  <a:solidFill>
                    <a:schemeClr val="tx1"/>
                  </a:solidFill>
                </a:rPr>
                <a:t> </a:t>
              </a:r>
              <a:r>
                <a:rPr lang="en-GB" sz="1400" b="1" noProof="0" dirty="0">
                  <a:solidFill>
                    <a:schemeClr val="tx1"/>
                  </a:solidFill>
                </a:rPr>
                <a:t>time</a:t>
              </a:r>
              <a:r>
                <a:rPr lang="en-GB" sz="1400" noProof="0" dirty="0">
                  <a:solidFill>
                    <a:schemeClr val="tx1"/>
                  </a:solidFill>
                </a:rPr>
                <a:t> &lt;0.49</a:t>
              </a:r>
            </a:p>
          </p:txBody>
        </p:sp>
        <p:cxnSp>
          <p:nvCxnSpPr>
            <p:cNvPr id="41" name="Connettore 2 40">
              <a:extLst>
                <a:ext uri="{FF2B5EF4-FFF2-40B4-BE49-F238E27FC236}">
                  <a16:creationId xmlns:a16="http://schemas.microsoft.com/office/drawing/2014/main" id="{D0FA3DEB-4F61-C3A7-6CF6-ADC130057818}"/>
                </a:ext>
              </a:extLst>
            </p:cNvPr>
            <p:cNvCxnSpPr>
              <a:cxnSpLocks/>
              <a:stCxn id="40" idx="3"/>
              <a:endCxn id="42" idx="1"/>
            </p:cNvCxnSpPr>
            <p:nvPr/>
          </p:nvCxnSpPr>
          <p:spPr>
            <a:xfrm flipV="1">
              <a:off x="4454652" y="4367104"/>
              <a:ext cx="487543" cy="311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2" name="Rettangolo 41">
              <a:extLst>
                <a:ext uri="{FF2B5EF4-FFF2-40B4-BE49-F238E27FC236}">
                  <a16:creationId xmlns:a16="http://schemas.microsoft.com/office/drawing/2014/main" id="{5835DFE5-C9BB-45CF-4DD3-D24739EC86E4}"/>
                </a:ext>
              </a:extLst>
            </p:cNvPr>
            <p:cNvSpPr/>
            <p:nvPr/>
          </p:nvSpPr>
          <p:spPr>
            <a:xfrm>
              <a:off x="4942195" y="4233793"/>
              <a:ext cx="1046988" cy="26662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400" b="1" noProof="0" dirty="0">
                  <a:solidFill>
                    <a:schemeClr val="bg1"/>
                  </a:solidFill>
                </a:rPr>
                <a:t>Effective</a:t>
              </a:r>
            </a:p>
          </p:txBody>
        </p:sp>
      </p:grpSp>
      <p:pic>
        <p:nvPicPr>
          <p:cNvPr id="19" name="Immagine 18" descr="Immagine che contiene testo, linea, diagramma, Diagramma&#10;&#10;Il contenuto generato dall'IA potrebbe non essere corretto.">
            <a:extLst>
              <a:ext uri="{FF2B5EF4-FFF2-40B4-BE49-F238E27FC236}">
                <a16:creationId xmlns:a16="http://schemas.microsoft.com/office/drawing/2014/main" id="{6B0A7809-5E5B-C366-E861-B6D9B7A0FB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2853" y="2339340"/>
            <a:ext cx="5363303" cy="3037102"/>
          </a:xfrm>
          <a:prstGeom prst="rect">
            <a:avLst/>
          </a:prstGeom>
        </p:spPr>
      </p:pic>
      <p:pic>
        <p:nvPicPr>
          <p:cNvPr id="20" name="Immagine 19" descr="Immagine che contiene testo, linea, diagramma, Diagramma&#10;&#10;Il contenuto generato dall'IA potrebbe non essere corretto.">
            <a:extLst>
              <a:ext uri="{FF2B5EF4-FFF2-40B4-BE49-F238E27FC236}">
                <a16:creationId xmlns:a16="http://schemas.microsoft.com/office/drawing/2014/main" id="{1D51C1E9-C64F-D678-F69C-F46D58E964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408" y="2339340"/>
            <a:ext cx="5350746" cy="3037102"/>
          </a:xfrm>
          <a:prstGeom prst="rect">
            <a:avLst/>
          </a:prstGeom>
        </p:spPr>
      </p:pic>
      <p:cxnSp>
        <p:nvCxnSpPr>
          <p:cNvPr id="52" name="Connettore diritto 51">
            <a:extLst>
              <a:ext uri="{FF2B5EF4-FFF2-40B4-BE49-F238E27FC236}">
                <a16:creationId xmlns:a16="http://schemas.microsoft.com/office/drawing/2014/main" id="{3307A0FB-37DA-49E6-7A02-19F4E5BE3468}"/>
              </a:ext>
            </a:extLst>
          </p:cNvPr>
          <p:cNvCxnSpPr>
            <a:cxnSpLocks/>
          </p:cNvCxnSpPr>
          <p:nvPr/>
        </p:nvCxnSpPr>
        <p:spPr>
          <a:xfrm>
            <a:off x="9038467" y="4052541"/>
            <a:ext cx="242693" cy="1205"/>
          </a:xfrm>
          <a:prstGeom prst="line">
            <a:avLst/>
          </a:prstGeom>
          <a:ln w="28575" cap="flat" cmpd="sng" algn="ctr">
            <a:solidFill>
              <a:schemeClr val="accent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2" name="Connettore diritto 71">
            <a:extLst>
              <a:ext uri="{FF2B5EF4-FFF2-40B4-BE49-F238E27FC236}">
                <a16:creationId xmlns:a16="http://schemas.microsoft.com/office/drawing/2014/main" id="{848E872A-136F-4FF2-510C-3C2C24FD5189}"/>
              </a:ext>
            </a:extLst>
          </p:cNvPr>
          <p:cNvCxnSpPr>
            <a:cxnSpLocks/>
          </p:cNvCxnSpPr>
          <p:nvPr/>
        </p:nvCxnSpPr>
        <p:spPr>
          <a:xfrm>
            <a:off x="9516218" y="3105128"/>
            <a:ext cx="0" cy="1893592"/>
          </a:xfrm>
          <a:prstGeom prst="line">
            <a:avLst/>
          </a:prstGeom>
          <a:ln w="28575" cap="flat" cmpd="sng" algn="ctr">
            <a:solidFill>
              <a:schemeClr val="accent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4" name="Ovale 73">
            <a:extLst>
              <a:ext uri="{FF2B5EF4-FFF2-40B4-BE49-F238E27FC236}">
                <a16:creationId xmlns:a16="http://schemas.microsoft.com/office/drawing/2014/main" id="{CB16BE96-293E-2E78-6454-B02BFB6BCC5D}"/>
              </a:ext>
            </a:extLst>
          </p:cNvPr>
          <p:cNvSpPr/>
          <p:nvPr/>
        </p:nvSpPr>
        <p:spPr>
          <a:xfrm>
            <a:off x="9115072" y="4103914"/>
            <a:ext cx="89481" cy="87794"/>
          </a:xfrm>
          <a:prstGeom prst="ellipse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75" name="Ovale 74">
            <a:extLst>
              <a:ext uri="{FF2B5EF4-FFF2-40B4-BE49-F238E27FC236}">
                <a16:creationId xmlns:a16="http://schemas.microsoft.com/office/drawing/2014/main" id="{989C713E-67B3-E52B-7E5A-2CEF0862A4FB}"/>
              </a:ext>
            </a:extLst>
          </p:cNvPr>
          <p:cNvSpPr/>
          <p:nvPr/>
        </p:nvSpPr>
        <p:spPr>
          <a:xfrm>
            <a:off x="9551451" y="3105128"/>
            <a:ext cx="89481" cy="87794"/>
          </a:xfrm>
          <a:prstGeom prst="ellipse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059730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7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B6E7D0-288E-40A8-801A-6B290E172C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4D4D4C-64F0-D6A7-3585-20090B3BA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GB" sz="4000" noProof="0" dirty="0"/>
              <a:t>Machine learning approaches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28A2219-92AC-A957-02CC-43646D0D7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12</a:t>
            </a:fld>
            <a:endParaRPr lang="en-GB" noProof="0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61C7E2CF-12E0-AC70-4BD3-B307BAEDD5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36637" y="1756659"/>
            <a:ext cx="889607" cy="644105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EEE23108-1A88-88A8-319C-7DAB7DB6C2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9627" y="1686369"/>
            <a:ext cx="804851" cy="731682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D948F354-A147-35C5-C3DE-BA5A561AF5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5261" y="1693148"/>
            <a:ext cx="787966" cy="731682"/>
          </a:xfrm>
          <a:prstGeom prst="rect">
            <a:avLst/>
          </a:prstGeom>
        </p:spPr>
      </p:pic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C2A771FC-6ED3-BCF6-6C37-1245EB87B5E8}"/>
              </a:ext>
            </a:extLst>
          </p:cNvPr>
          <p:cNvSpPr/>
          <p:nvPr/>
        </p:nvSpPr>
        <p:spPr>
          <a:xfrm>
            <a:off x="6231928" y="2743551"/>
            <a:ext cx="3033992" cy="308262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28575">
            <a:solidFill>
              <a:srgbClr val="00206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noProof="0" dirty="0">
                <a:solidFill>
                  <a:srgbClr val="002060"/>
                </a:solidFill>
              </a:rPr>
              <a:t>LOPOCV: whole feature set</a:t>
            </a:r>
          </a:p>
        </p:txBody>
      </p:sp>
      <p:sp>
        <p:nvSpPr>
          <p:cNvPr id="19" name="Segnaposto contenuto 5">
            <a:extLst>
              <a:ext uri="{FF2B5EF4-FFF2-40B4-BE49-F238E27FC236}">
                <a16:creationId xmlns:a16="http://schemas.microsoft.com/office/drawing/2014/main" id="{C2110016-BE0D-B47A-281B-2068E5BEEE07}"/>
              </a:ext>
            </a:extLst>
          </p:cNvPr>
          <p:cNvSpPr txBox="1">
            <a:spLocks/>
          </p:cNvSpPr>
          <p:nvPr/>
        </p:nvSpPr>
        <p:spPr>
          <a:xfrm>
            <a:off x="556194" y="1779940"/>
            <a:ext cx="4899726" cy="4119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GB" sz="1800" b="1" noProof="0" dirty="0">
                <a:solidFill>
                  <a:srgbClr val="002060"/>
                </a:solidFill>
              </a:rPr>
              <a:t>Tree</a:t>
            </a:r>
            <a:r>
              <a:rPr lang="en-GB" sz="1800" noProof="0" dirty="0">
                <a:solidFill>
                  <a:srgbClr val="002060"/>
                </a:solidFill>
              </a:rPr>
              <a:t> </a:t>
            </a:r>
            <a:r>
              <a:rPr lang="en-GB" sz="1800" b="1" noProof="0" dirty="0">
                <a:solidFill>
                  <a:srgbClr val="002060"/>
                </a:solidFill>
              </a:rPr>
              <a:t>classifier</a:t>
            </a:r>
            <a:endParaRPr lang="en-GB" sz="1800" noProof="0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GB" sz="1800" b="1" noProof="0" dirty="0">
                <a:solidFill>
                  <a:srgbClr val="002060"/>
                </a:solidFill>
              </a:rPr>
              <a:t>Multinomial</a:t>
            </a:r>
            <a:r>
              <a:rPr lang="en-GB" sz="1800" noProof="0" dirty="0">
                <a:solidFill>
                  <a:srgbClr val="002060"/>
                </a:solidFill>
              </a:rPr>
              <a:t> </a:t>
            </a:r>
            <a:r>
              <a:rPr lang="en-GB" sz="1800" b="1" noProof="0" dirty="0">
                <a:solidFill>
                  <a:srgbClr val="002060"/>
                </a:solidFill>
              </a:rPr>
              <a:t>logistic</a:t>
            </a:r>
            <a:r>
              <a:rPr lang="en-GB" sz="1800" noProof="0" dirty="0">
                <a:solidFill>
                  <a:srgbClr val="002060"/>
                </a:solidFill>
              </a:rPr>
              <a:t> </a:t>
            </a:r>
            <a:r>
              <a:rPr lang="en-GB" sz="1800" b="1" noProof="0" dirty="0">
                <a:solidFill>
                  <a:srgbClr val="002060"/>
                </a:solidFill>
              </a:rPr>
              <a:t>regression</a:t>
            </a:r>
            <a:endParaRPr lang="en-GB" sz="1800" noProof="0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GB" sz="1800" b="1" noProof="0" dirty="0">
                <a:solidFill>
                  <a:srgbClr val="002060"/>
                </a:solidFill>
              </a:rPr>
              <a:t>Support</a:t>
            </a:r>
            <a:r>
              <a:rPr lang="en-GB" sz="1800" noProof="0" dirty="0">
                <a:solidFill>
                  <a:srgbClr val="002060"/>
                </a:solidFill>
              </a:rPr>
              <a:t> </a:t>
            </a:r>
            <a:r>
              <a:rPr lang="en-GB" sz="1800" b="1" noProof="0" dirty="0">
                <a:solidFill>
                  <a:srgbClr val="002060"/>
                </a:solidFill>
              </a:rPr>
              <a:t>vector</a:t>
            </a:r>
            <a:r>
              <a:rPr lang="en-GB" sz="1800" noProof="0" dirty="0">
                <a:solidFill>
                  <a:srgbClr val="002060"/>
                </a:solidFill>
              </a:rPr>
              <a:t> </a:t>
            </a:r>
            <a:r>
              <a:rPr lang="en-GB" sz="1800" b="1" noProof="0" dirty="0">
                <a:solidFill>
                  <a:srgbClr val="002060"/>
                </a:solidFill>
              </a:rPr>
              <a:t>machine</a:t>
            </a:r>
            <a:r>
              <a:rPr lang="en-GB" sz="1800" noProof="0" dirty="0">
                <a:solidFill>
                  <a:srgbClr val="002060"/>
                </a:solidFill>
              </a:rPr>
              <a:t> </a:t>
            </a:r>
            <a:r>
              <a:rPr lang="en-GB" sz="1800" b="1" noProof="0" dirty="0">
                <a:solidFill>
                  <a:srgbClr val="002060"/>
                </a:solidFill>
              </a:rPr>
              <a:t>classifier</a:t>
            </a:r>
            <a:r>
              <a:rPr lang="en-GB" sz="1800" noProof="0" dirty="0">
                <a:solidFill>
                  <a:srgbClr val="002060"/>
                </a:solidFill>
              </a:rPr>
              <a:t> </a:t>
            </a:r>
            <a:endParaRPr lang="en-GB" sz="1600" dirty="0">
              <a:solidFill>
                <a:srgbClr val="002060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GB" sz="1600" noProof="0" dirty="0"/>
              <a:t>Gaussian Kernel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sz="1600" dirty="0"/>
              <a:t>Regularisation parameter tuned during LOPOCV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sz="1600" noProof="0" dirty="0"/>
              <a:t>Features selected manually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GB" sz="1100" noProof="0" dirty="0">
              <a:solidFill>
                <a:srgbClr val="002060"/>
              </a:solidFill>
            </a:endParaRPr>
          </a:p>
        </p:txBody>
      </p:sp>
      <p:pic>
        <p:nvPicPr>
          <p:cNvPr id="29" name="Immagine 28">
            <a:extLst>
              <a:ext uri="{FF2B5EF4-FFF2-40B4-BE49-F238E27FC236}">
                <a16:creationId xmlns:a16="http://schemas.microsoft.com/office/drawing/2014/main" id="{A6B28AF9-C328-4617-7F42-5106CD00D77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65537" y="3113541"/>
            <a:ext cx="2227807" cy="1361559"/>
          </a:xfrm>
          <a:prstGeom prst="rect">
            <a:avLst/>
          </a:prstGeom>
        </p:spPr>
      </p:pic>
      <p:sp>
        <p:nvSpPr>
          <p:cNvPr id="32" name="Freccia in giù 31">
            <a:extLst>
              <a:ext uri="{FF2B5EF4-FFF2-40B4-BE49-F238E27FC236}">
                <a16:creationId xmlns:a16="http://schemas.microsoft.com/office/drawing/2014/main" id="{D9AC2E16-7F26-E88F-C4C6-A8B55647518F}"/>
              </a:ext>
            </a:extLst>
          </p:cNvPr>
          <p:cNvSpPr/>
          <p:nvPr/>
        </p:nvSpPr>
        <p:spPr>
          <a:xfrm>
            <a:off x="7472053" y="2512748"/>
            <a:ext cx="143242" cy="169074"/>
          </a:xfrm>
          <a:prstGeom prst="downArrow">
            <a:avLst/>
          </a:prstGeom>
          <a:solidFill>
            <a:schemeClr val="bg1">
              <a:lumMod val="95000"/>
            </a:schemeClr>
          </a:solidFill>
          <a:ln w="1905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D77F079A-C9D0-6531-4DF3-D37BF8B72EBE}"/>
              </a:ext>
            </a:extLst>
          </p:cNvPr>
          <p:cNvSpPr/>
          <p:nvPr/>
        </p:nvSpPr>
        <p:spPr>
          <a:xfrm>
            <a:off x="8610600" y="4284470"/>
            <a:ext cx="3033992" cy="308262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28575">
            <a:solidFill>
              <a:srgbClr val="00206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noProof="0" dirty="0">
                <a:solidFill>
                  <a:srgbClr val="002060"/>
                </a:solidFill>
              </a:rPr>
              <a:t>LOPOCV: reduced feature set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5EA018E-86A4-B5F0-5543-7647EC4755D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890" b="39"/>
          <a:stretch/>
        </p:blipFill>
        <p:spPr>
          <a:xfrm>
            <a:off x="8753227" y="4644639"/>
            <a:ext cx="2256750" cy="1510801"/>
          </a:xfrm>
          <a:prstGeom prst="rect">
            <a:avLst/>
          </a:prstGeom>
        </p:spPr>
      </p:pic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AF3A0BB5-212B-A361-30CA-6F3B7E3D31AD}"/>
              </a:ext>
            </a:extLst>
          </p:cNvPr>
          <p:cNvSpPr/>
          <p:nvPr/>
        </p:nvSpPr>
        <p:spPr>
          <a:xfrm>
            <a:off x="9001054" y="3531618"/>
            <a:ext cx="2130897" cy="308262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28575">
            <a:solidFill>
              <a:srgbClr val="00206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noProof="0" dirty="0">
                <a:solidFill>
                  <a:srgbClr val="002060"/>
                </a:solidFill>
              </a:rPr>
              <a:t>Features selection</a:t>
            </a:r>
          </a:p>
        </p:txBody>
      </p:sp>
      <p:sp>
        <p:nvSpPr>
          <p:cNvPr id="15" name="Freccia in giù 14">
            <a:extLst>
              <a:ext uri="{FF2B5EF4-FFF2-40B4-BE49-F238E27FC236}">
                <a16:creationId xmlns:a16="http://schemas.microsoft.com/office/drawing/2014/main" id="{73BBE680-4CCE-BFE0-84B7-9E9995373CD3}"/>
              </a:ext>
            </a:extLst>
          </p:cNvPr>
          <p:cNvSpPr/>
          <p:nvPr/>
        </p:nvSpPr>
        <p:spPr>
          <a:xfrm rot="16200000">
            <a:off x="8632172" y="3510105"/>
            <a:ext cx="143242" cy="422606"/>
          </a:xfrm>
          <a:prstGeom prst="downArrow">
            <a:avLst/>
          </a:prstGeom>
          <a:solidFill>
            <a:schemeClr val="bg1">
              <a:lumMod val="95000"/>
            </a:schemeClr>
          </a:solidFill>
          <a:ln w="1905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0" name="Freccia in giù 19">
            <a:extLst>
              <a:ext uri="{FF2B5EF4-FFF2-40B4-BE49-F238E27FC236}">
                <a16:creationId xmlns:a16="http://schemas.microsoft.com/office/drawing/2014/main" id="{66B8B984-F51B-2AF1-4A8B-722714464589}"/>
              </a:ext>
            </a:extLst>
          </p:cNvPr>
          <p:cNvSpPr/>
          <p:nvPr/>
        </p:nvSpPr>
        <p:spPr>
          <a:xfrm>
            <a:off x="9994881" y="3956491"/>
            <a:ext cx="143242" cy="169074"/>
          </a:xfrm>
          <a:prstGeom prst="downArrow">
            <a:avLst/>
          </a:prstGeom>
          <a:solidFill>
            <a:schemeClr val="bg1">
              <a:lumMod val="95000"/>
            </a:schemeClr>
          </a:solidFill>
          <a:ln w="1905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A7E67AE1-67DA-4558-1208-E8A2DBF6BA3A}"/>
              </a:ext>
            </a:extLst>
          </p:cNvPr>
          <p:cNvSpPr/>
          <p:nvPr/>
        </p:nvSpPr>
        <p:spPr>
          <a:xfrm>
            <a:off x="7874478" y="1605280"/>
            <a:ext cx="980941" cy="873040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7C37F570-6B12-90B2-6F4D-736C2930EAF6}"/>
              </a:ext>
            </a:extLst>
          </p:cNvPr>
          <p:cNvSpPr/>
          <p:nvPr/>
        </p:nvSpPr>
        <p:spPr>
          <a:xfrm>
            <a:off x="562318" y="2478320"/>
            <a:ext cx="4893602" cy="1361560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2795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B4B6B8-678A-6E0F-4A66-CE986DF010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CD2197-9DFA-D309-2B31-51C1B5EA4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GB" sz="4000" noProof="0" dirty="0"/>
              <a:t>Classification performance assessment 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A3DBD2C-6512-9EEA-FC65-461881E57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13</a:t>
            </a:fld>
            <a:endParaRPr lang="en-GB" noProof="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1B0B0E63-BE0B-E582-C53B-18ADEE1ADF91}"/>
              </a:ext>
            </a:extLst>
          </p:cNvPr>
          <p:cNvSpPr/>
          <p:nvPr/>
        </p:nvSpPr>
        <p:spPr>
          <a:xfrm>
            <a:off x="5468844" y="2179320"/>
            <a:ext cx="223296" cy="1600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5EF25A70-25F8-BA49-97A1-9FD8F202A212}"/>
              </a:ext>
            </a:extLst>
          </p:cNvPr>
          <p:cNvSpPr/>
          <p:nvPr/>
        </p:nvSpPr>
        <p:spPr>
          <a:xfrm>
            <a:off x="1755083" y="1497519"/>
            <a:ext cx="2743200" cy="365125"/>
          </a:xfrm>
          <a:prstGeom prst="roundRect">
            <a:avLst/>
          </a:prstGeom>
          <a:solidFill>
            <a:schemeClr val="tx2">
              <a:lumMod val="20000"/>
              <a:lumOff val="80000"/>
              <a:alpha val="50000"/>
            </a:schemeClr>
          </a:solidFill>
          <a:ln w="28575">
            <a:solidFill>
              <a:srgbClr val="00206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noProof="0" dirty="0">
                <a:solidFill>
                  <a:srgbClr val="002060"/>
                </a:solidFill>
              </a:rPr>
              <a:t>Confusion matrix</a:t>
            </a:r>
          </a:p>
        </p:txBody>
      </p:sp>
      <p:grpSp>
        <p:nvGrpSpPr>
          <p:cNvPr id="23" name="Gruppo 22">
            <a:extLst>
              <a:ext uri="{FF2B5EF4-FFF2-40B4-BE49-F238E27FC236}">
                <a16:creationId xmlns:a16="http://schemas.microsoft.com/office/drawing/2014/main" id="{407B7BCC-98DD-8229-FF72-E3AD68D0E6BB}"/>
              </a:ext>
            </a:extLst>
          </p:cNvPr>
          <p:cNvGrpSpPr/>
          <p:nvPr/>
        </p:nvGrpSpPr>
        <p:grpSpPr>
          <a:xfrm>
            <a:off x="606399" y="2080260"/>
            <a:ext cx="3986569" cy="3374136"/>
            <a:chOff x="606399" y="2080260"/>
            <a:chExt cx="3986569" cy="3374136"/>
          </a:xfrm>
        </p:grpSpPr>
        <p:pic>
          <p:nvPicPr>
            <p:cNvPr id="5" name="Immagine 4">
              <a:extLst>
                <a:ext uri="{FF2B5EF4-FFF2-40B4-BE49-F238E27FC236}">
                  <a16:creationId xmlns:a16="http://schemas.microsoft.com/office/drawing/2014/main" id="{9F55A69F-4780-A733-7706-2946B6D4A2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238" r="15041"/>
            <a:stretch/>
          </p:blipFill>
          <p:spPr>
            <a:xfrm>
              <a:off x="606399" y="2080260"/>
              <a:ext cx="3986569" cy="3374136"/>
            </a:xfrm>
            <a:prstGeom prst="rect">
              <a:avLst/>
            </a:prstGeom>
          </p:spPr>
        </p:pic>
        <p:sp>
          <p:nvSpPr>
            <p:cNvPr id="8" name="Rettangolo 7">
              <a:extLst>
                <a:ext uri="{FF2B5EF4-FFF2-40B4-BE49-F238E27FC236}">
                  <a16:creationId xmlns:a16="http://schemas.microsoft.com/office/drawing/2014/main" id="{B50FBD1F-9A5E-BB78-6ACE-370FCD8AA602}"/>
                </a:ext>
              </a:extLst>
            </p:cNvPr>
            <p:cNvSpPr/>
            <p:nvPr/>
          </p:nvSpPr>
          <p:spPr>
            <a:xfrm>
              <a:off x="1755083" y="2339340"/>
              <a:ext cx="741229" cy="486156"/>
            </a:xfrm>
            <a:prstGeom prst="rect">
              <a:avLst/>
            </a:prstGeom>
            <a:solidFill>
              <a:srgbClr val="08306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  <p:sp>
          <p:nvSpPr>
            <p:cNvPr id="9" name="Rettangolo 8">
              <a:extLst>
                <a:ext uri="{FF2B5EF4-FFF2-40B4-BE49-F238E27FC236}">
                  <a16:creationId xmlns:a16="http://schemas.microsoft.com/office/drawing/2014/main" id="{8F94A5BF-79FC-006C-4807-A3A9C4D79A2A}"/>
                </a:ext>
              </a:extLst>
            </p:cNvPr>
            <p:cNvSpPr/>
            <p:nvPr/>
          </p:nvSpPr>
          <p:spPr>
            <a:xfrm>
              <a:off x="2727210" y="2339340"/>
              <a:ext cx="741229" cy="486156"/>
            </a:xfrm>
            <a:prstGeom prst="rect">
              <a:avLst/>
            </a:prstGeom>
            <a:solidFill>
              <a:srgbClr val="BCD7E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  <p:sp>
          <p:nvSpPr>
            <p:cNvPr id="10" name="Rettangolo 9">
              <a:extLst>
                <a:ext uri="{FF2B5EF4-FFF2-40B4-BE49-F238E27FC236}">
                  <a16:creationId xmlns:a16="http://schemas.microsoft.com/office/drawing/2014/main" id="{319908D8-6B97-627B-0288-7B786AE5AE09}"/>
                </a:ext>
              </a:extLst>
            </p:cNvPr>
            <p:cNvSpPr/>
            <p:nvPr/>
          </p:nvSpPr>
          <p:spPr>
            <a:xfrm>
              <a:off x="3699337" y="2349057"/>
              <a:ext cx="741229" cy="486156"/>
            </a:xfrm>
            <a:prstGeom prst="rect">
              <a:avLst/>
            </a:prstGeom>
            <a:solidFill>
              <a:srgbClr val="E7F0F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  <p:sp>
          <p:nvSpPr>
            <p:cNvPr id="11" name="Rettangolo 10">
              <a:extLst>
                <a:ext uri="{FF2B5EF4-FFF2-40B4-BE49-F238E27FC236}">
                  <a16:creationId xmlns:a16="http://schemas.microsoft.com/office/drawing/2014/main" id="{ED1ABBFA-A9C5-2875-723B-D75438893024}"/>
                </a:ext>
              </a:extLst>
            </p:cNvPr>
            <p:cNvSpPr/>
            <p:nvPr/>
          </p:nvSpPr>
          <p:spPr>
            <a:xfrm>
              <a:off x="2727209" y="3238757"/>
              <a:ext cx="741229" cy="486156"/>
            </a:xfrm>
            <a:prstGeom prst="rect">
              <a:avLst/>
            </a:prstGeom>
            <a:solidFill>
              <a:srgbClr val="DBE9F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  <p:sp>
          <p:nvSpPr>
            <p:cNvPr id="14" name="Rettangolo 13">
              <a:extLst>
                <a:ext uri="{FF2B5EF4-FFF2-40B4-BE49-F238E27FC236}">
                  <a16:creationId xmlns:a16="http://schemas.microsoft.com/office/drawing/2014/main" id="{E0581CD9-4940-ADCF-9564-0AE542047F46}"/>
                </a:ext>
              </a:extLst>
            </p:cNvPr>
            <p:cNvSpPr/>
            <p:nvPr/>
          </p:nvSpPr>
          <p:spPr>
            <a:xfrm>
              <a:off x="1755083" y="3281172"/>
              <a:ext cx="741229" cy="486156"/>
            </a:xfrm>
            <a:prstGeom prst="rect">
              <a:avLst/>
            </a:prstGeom>
            <a:solidFill>
              <a:srgbClr val="F4F9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  <p:sp>
          <p:nvSpPr>
            <p:cNvPr id="15" name="Rettangolo 14">
              <a:extLst>
                <a:ext uri="{FF2B5EF4-FFF2-40B4-BE49-F238E27FC236}">
                  <a16:creationId xmlns:a16="http://schemas.microsoft.com/office/drawing/2014/main" id="{DC24BAA2-28D0-14B8-16CC-6C2F0BAD238C}"/>
                </a:ext>
              </a:extLst>
            </p:cNvPr>
            <p:cNvSpPr/>
            <p:nvPr/>
          </p:nvSpPr>
          <p:spPr>
            <a:xfrm>
              <a:off x="3699337" y="3238757"/>
              <a:ext cx="741229" cy="486156"/>
            </a:xfrm>
            <a:prstGeom prst="rect">
              <a:avLst/>
            </a:prstGeom>
            <a:solidFill>
              <a:srgbClr val="F7FB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  <p:sp>
          <p:nvSpPr>
            <p:cNvPr id="16" name="Rettangolo 15">
              <a:extLst>
                <a:ext uri="{FF2B5EF4-FFF2-40B4-BE49-F238E27FC236}">
                  <a16:creationId xmlns:a16="http://schemas.microsoft.com/office/drawing/2014/main" id="{A5858E86-59D2-C7BA-7636-98862ED13C9B}"/>
                </a:ext>
              </a:extLst>
            </p:cNvPr>
            <p:cNvSpPr/>
            <p:nvPr/>
          </p:nvSpPr>
          <p:spPr>
            <a:xfrm>
              <a:off x="3699336" y="4259837"/>
              <a:ext cx="741229" cy="486156"/>
            </a:xfrm>
            <a:prstGeom prst="rect">
              <a:avLst/>
            </a:prstGeom>
            <a:solidFill>
              <a:srgbClr val="E3EEF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  <p:sp>
          <p:nvSpPr>
            <p:cNvPr id="17" name="Rettangolo 16">
              <a:extLst>
                <a:ext uri="{FF2B5EF4-FFF2-40B4-BE49-F238E27FC236}">
                  <a16:creationId xmlns:a16="http://schemas.microsoft.com/office/drawing/2014/main" id="{CEB1592E-88F2-B515-4C7A-BE9A4E1845E9}"/>
                </a:ext>
              </a:extLst>
            </p:cNvPr>
            <p:cNvSpPr/>
            <p:nvPr/>
          </p:nvSpPr>
          <p:spPr>
            <a:xfrm>
              <a:off x="2727208" y="4259837"/>
              <a:ext cx="741229" cy="486156"/>
            </a:xfrm>
            <a:prstGeom prst="rect">
              <a:avLst/>
            </a:prstGeom>
            <a:solidFill>
              <a:srgbClr val="F5F9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BD66B1E2-EAEE-83ED-AF6A-1F57A4F48483}"/>
                </a:ext>
              </a:extLst>
            </p:cNvPr>
            <p:cNvSpPr/>
            <p:nvPr/>
          </p:nvSpPr>
          <p:spPr>
            <a:xfrm>
              <a:off x="1755080" y="4223004"/>
              <a:ext cx="741229" cy="486156"/>
            </a:xfrm>
            <a:prstGeom prst="rect">
              <a:avLst/>
            </a:prstGeom>
            <a:solidFill>
              <a:srgbClr val="EFF6F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</p:grpSp>
      <p:sp>
        <p:nvSpPr>
          <p:cNvPr id="28" name="Rettangolo con angoli arrotondati 27">
            <a:extLst>
              <a:ext uri="{FF2B5EF4-FFF2-40B4-BE49-F238E27FC236}">
                <a16:creationId xmlns:a16="http://schemas.microsoft.com/office/drawing/2014/main" id="{706E070D-74FA-3294-B4E7-53A92E1F4CA2}"/>
              </a:ext>
            </a:extLst>
          </p:cNvPr>
          <p:cNvSpPr/>
          <p:nvPr/>
        </p:nvSpPr>
        <p:spPr>
          <a:xfrm>
            <a:off x="1705589" y="2197100"/>
            <a:ext cx="869219" cy="77356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1" name="Rettangolo con angoli arrotondati 30">
            <a:extLst>
              <a:ext uri="{FF2B5EF4-FFF2-40B4-BE49-F238E27FC236}">
                <a16:creationId xmlns:a16="http://schemas.microsoft.com/office/drawing/2014/main" id="{4F04F00F-ECAA-2EE9-16D0-798372E257E4}"/>
              </a:ext>
            </a:extLst>
          </p:cNvPr>
          <p:cNvSpPr/>
          <p:nvPr/>
        </p:nvSpPr>
        <p:spPr>
          <a:xfrm>
            <a:off x="2655592" y="3146995"/>
            <a:ext cx="869219" cy="77356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9F7F202C-BD78-48B3-C778-9E21C1D337C5}"/>
              </a:ext>
            </a:extLst>
          </p:cNvPr>
          <p:cNvSpPr/>
          <p:nvPr/>
        </p:nvSpPr>
        <p:spPr>
          <a:xfrm>
            <a:off x="3601742" y="4097082"/>
            <a:ext cx="869219" cy="77356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3" name="Rettangolo con angoli arrotondati 32">
            <a:extLst>
              <a:ext uri="{FF2B5EF4-FFF2-40B4-BE49-F238E27FC236}">
                <a16:creationId xmlns:a16="http://schemas.microsoft.com/office/drawing/2014/main" id="{2223F8B3-2A81-F443-19F2-7AAC1A304C31}"/>
              </a:ext>
            </a:extLst>
          </p:cNvPr>
          <p:cNvSpPr/>
          <p:nvPr/>
        </p:nvSpPr>
        <p:spPr>
          <a:xfrm>
            <a:off x="2655592" y="2200653"/>
            <a:ext cx="869219" cy="773560"/>
          </a:xfrm>
          <a:prstGeom prst="roundRect">
            <a:avLst/>
          </a:prstGeom>
          <a:solidFill>
            <a:srgbClr val="FDB46B"/>
          </a:solidFill>
          <a:ln w="3810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4" name="Rettangolo con angoli arrotondati 33">
            <a:extLst>
              <a:ext uri="{FF2B5EF4-FFF2-40B4-BE49-F238E27FC236}">
                <a16:creationId xmlns:a16="http://schemas.microsoft.com/office/drawing/2014/main" id="{DBDA57DD-18B3-F5C5-53FE-293A1FC6CB8E}"/>
              </a:ext>
            </a:extLst>
          </p:cNvPr>
          <p:cNvSpPr/>
          <p:nvPr/>
        </p:nvSpPr>
        <p:spPr>
          <a:xfrm>
            <a:off x="2655591" y="4079302"/>
            <a:ext cx="869219" cy="77356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grpSp>
        <p:nvGrpSpPr>
          <p:cNvPr id="47" name="Gruppo 46">
            <a:extLst>
              <a:ext uri="{FF2B5EF4-FFF2-40B4-BE49-F238E27FC236}">
                <a16:creationId xmlns:a16="http://schemas.microsoft.com/office/drawing/2014/main" id="{4F93993A-E562-F35D-2961-9FFBE6E48038}"/>
              </a:ext>
            </a:extLst>
          </p:cNvPr>
          <p:cNvGrpSpPr/>
          <p:nvPr/>
        </p:nvGrpSpPr>
        <p:grpSpPr>
          <a:xfrm>
            <a:off x="5383530" y="2080260"/>
            <a:ext cx="5253990" cy="3228281"/>
            <a:chOff x="5606826" y="2081996"/>
            <a:chExt cx="5253990" cy="322828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CasellaDiTesto 40">
                  <a:extLst>
                    <a:ext uri="{FF2B5EF4-FFF2-40B4-BE49-F238E27FC236}">
                      <a16:creationId xmlns:a16="http://schemas.microsoft.com/office/drawing/2014/main" id="{6B5343E6-3BAF-6494-4F94-50BA1F86960F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5692140" y="2081996"/>
                  <a:ext cx="2120900" cy="55746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160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𝑃𝑟𝑒𝑐𝑖𝑠𝑖𝑜𝑛</m:t>
                        </m:r>
                        <m:r>
                          <a:rPr lang="en-GB" sz="160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GB" sz="160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GB" sz="160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𝑇𝑃</m:t>
                            </m:r>
                          </m:num>
                          <m:den>
                            <m:r>
                              <a:rPr lang="en-GB" sz="160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𝑇𝑃</m:t>
                            </m:r>
                            <m:r>
                              <a:rPr lang="en-GB" sz="160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GB" sz="160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𝐹𝑃</m:t>
                            </m:r>
                          </m:den>
                        </m:f>
                      </m:oMath>
                    </m:oMathPara>
                  </a14:m>
                  <a:endParaRPr lang="en-GB" sz="1600" noProof="0" dirty="0"/>
                </a:p>
              </p:txBody>
            </p:sp>
          </mc:Choice>
          <mc:Fallback xmlns="">
            <p:sp>
              <p:nvSpPr>
                <p:cNvPr id="41" name="CasellaDiTesto 40">
                  <a:extLst>
                    <a:ext uri="{FF2B5EF4-FFF2-40B4-BE49-F238E27FC236}">
                      <a16:creationId xmlns:a16="http://schemas.microsoft.com/office/drawing/2014/main" id="{6B5343E6-3BAF-6494-4F94-50BA1F86960F}"/>
                    </a:ext>
                  </a:extLst>
                </p:cNvPr>
                <p:cNvSpPr txBox="1">
                  <a:spLocks noGrp="1"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92140" y="2081996"/>
                  <a:ext cx="2120900" cy="557460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CasellaDiTesto 42">
                  <a:extLst>
                    <a:ext uri="{FF2B5EF4-FFF2-40B4-BE49-F238E27FC236}">
                      <a16:creationId xmlns:a16="http://schemas.microsoft.com/office/drawing/2014/main" id="{31AB844A-A592-08B2-EA9B-49EACC9B8757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5692140" y="2924662"/>
                  <a:ext cx="1861772" cy="55746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1600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𝑅𝑒𝑐𝑎𝑙𝑙</m:t>
                        </m:r>
                        <m:r>
                          <a:rPr lang="en-GB" sz="160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GB" sz="160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GB" sz="160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𝑇𝑃</m:t>
                            </m:r>
                          </m:num>
                          <m:den>
                            <m:r>
                              <a:rPr lang="en-GB" sz="160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𝑇𝑃</m:t>
                            </m:r>
                            <m:r>
                              <a:rPr lang="en-GB" sz="160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GB" sz="160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𝐹𝑁</m:t>
                            </m:r>
                          </m:den>
                        </m:f>
                      </m:oMath>
                    </m:oMathPara>
                  </a14:m>
                  <a:endParaRPr lang="en-GB" sz="1600" noProof="0" dirty="0"/>
                </a:p>
              </p:txBody>
            </p:sp>
          </mc:Choice>
          <mc:Fallback xmlns="">
            <p:sp>
              <p:nvSpPr>
                <p:cNvPr id="43" name="CasellaDiTesto 42">
                  <a:extLst>
                    <a:ext uri="{FF2B5EF4-FFF2-40B4-BE49-F238E27FC236}">
                      <a16:creationId xmlns:a16="http://schemas.microsoft.com/office/drawing/2014/main" id="{31AB844A-A592-08B2-EA9B-49EACC9B8757}"/>
                    </a:ext>
                  </a:extLst>
                </p:cNvPr>
                <p:cNvSpPr txBox="1">
                  <a:spLocks noGrp="1"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92140" y="2924662"/>
                  <a:ext cx="1861772" cy="55746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CasellaDiTesto 44">
                  <a:extLst>
                    <a:ext uri="{FF2B5EF4-FFF2-40B4-BE49-F238E27FC236}">
                      <a16:creationId xmlns:a16="http://schemas.microsoft.com/office/drawing/2014/main" id="{B9E56D8D-864A-63C6-4631-38516BE149F5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5692140" y="3767328"/>
                  <a:ext cx="3413592" cy="56393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1600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GB" sz="1600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m:rPr>
                            <m:lit/>
                          </m:rPr>
                          <a:rPr lang="it-IT" sz="1600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GB" sz="1600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1600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𝑠𝑐𝑜𝑟𝑒</m:t>
                        </m:r>
                        <m:r>
                          <a:rPr lang="en-GB" sz="160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GB" sz="1600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sz="160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f>
                          <m:fPr>
                            <m:ctrlPr>
                              <a:rPr lang="en-GB" sz="160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GB" sz="1600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𝑃𝑟𝑒𝑐𝑖𝑠𝑖𝑜𝑛</m:t>
                            </m:r>
                            <m:r>
                              <a:rPr lang="en-GB" sz="1600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×</m:t>
                            </m:r>
                            <m:r>
                              <a:rPr lang="en-GB" sz="1600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𝑅𝑒𝑐𝑎𝑙</m:t>
                            </m:r>
                          </m:num>
                          <m:den>
                            <m:r>
                              <a:rPr lang="en-GB" sz="1600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𝑃𝑟𝑒𝑐𝑖𝑠𝑖𝑜𝑛</m:t>
                            </m:r>
                            <m:r>
                              <a:rPr lang="en-GB" sz="160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GB" sz="1600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𝑅𝑒𝑐𝑎𝑙𝑙</m:t>
                            </m:r>
                          </m:den>
                        </m:f>
                      </m:oMath>
                    </m:oMathPara>
                  </a14:m>
                  <a:endParaRPr lang="en-GB" sz="1600" noProof="0" dirty="0"/>
                </a:p>
              </p:txBody>
            </p:sp>
          </mc:Choice>
          <mc:Fallback xmlns="">
            <p:sp>
              <p:nvSpPr>
                <p:cNvPr id="45" name="CasellaDiTesto 44">
                  <a:extLst>
                    <a:ext uri="{FF2B5EF4-FFF2-40B4-BE49-F238E27FC236}">
                      <a16:creationId xmlns:a16="http://schemas.microsoft.com/office/drawing/2014/main" id="{B9E56D8D-864A-63C6-4631-38516BE149F5}"/>
                    </a:ext>
                  </a:extLst>
                </p:cNvPr>
                <p:cNvSpPr txBox="1">
                  <a:spLocks noGrp="1"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92140" y="3767328"/>
                  <a:ext cx="3413592" cy="563937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CasellaDiTesto 45">
                  <a:extLst>
                    <a:ext uri="{FF2B5EF4-FFF2-40B4-BE49-F238E27FC236}">
                      <a16:creationId xmlns:a16="http://schemas.microsoft.com/office/drawing/2014/main" id="{B014DFE8-20F9-15BA-767A-9E27C1388D49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5606826" y="4620473"/>
                  <a:ext cx="5253990" cy="68980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1600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𝑊𝑒𝑖𝑔h𝑡𝑒𝑑</m:t>
                        </m:r>
                        <m:r>
                          <a:rPr lang="en-GB" sz="1600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lit/>
                          </m:rPr>
                          <a:rPr lang="it-IT" sz="1600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it-IT" sz="1600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1600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GB" sz="1600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1=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GB" sz="1600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GB" sz="1600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GB" sz="1600" b="0" i="1" noProof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sz="1600" b="0" i="1" noProof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GB" sz="1600" b="0" i="1" noProof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GB" sz="1600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  <m:sSub>
                              <m:sSubPr>
                                <m:ctrlPr>
                                  <a:rPr lang="en-GB" sz="1600" b="0" i="1" noProof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sz="1600" b="0" i="1" noProof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sub>
                                <m:r>
                                  <a:rPr lang="en-GB" sz="1600" b="0" i="1" noProof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  <m:r>
                          <a:rPr lang="en-GB" sz="1600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GB" sz="1600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𝑤h𝑒𝑟𝑒</m:t>
                        </m:r>
                        <m:r>
                          <a:rPr lang="en-GB" sz="1600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GB" sz="1600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1600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GB" sz="1600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GB" sz="1600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GB" sz="1600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lit/>
                              </m:rPr>
                              <a:rPr lang="en-GB" sz="1600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1600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#</m:t>
                            </m:r>
                            <m:r>
                              <a:rPr lang="en-GB" sz="1600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𝑐𝑙𝑎𝑠𝑠</m:t>
                            </m:r>
                            <m:r>
                              <a:rPr lang="en-GB" sz="1600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1600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num>
                          <m:den>
                            <m:r>
                              <a:rPr lang="en-GB" sz="1600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𝑡𝑜𝑡𝑎𝑙</m:t>
                            </m:r>
                            <m:r>
                              <a:rPr lang="en-GB" sz="1600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1600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𝑠𝑎𝑚𝑝𝑙𝑒𝑠</m:t>
                            </m:r>
                          </m:den>
                        </m:f>
                      </m:oMath>
                    </m:oMathPara>
                  </a14:m>
                  <a:endParaRPr lang="en-GB" sz="1600" noProof="0" dirty="0"/>
                </a:p>
              </p:txBody>
            </p:sp>
          </mc:Choice>
          <mc:Fallback xmlns="">
            <p:sp>
              <p:nvSpPr>
                <p:cNvPr id="46" name="CasellaDiTesto 45">
                  <a:extLst>
                    <a:ext uri="{FF2B5EF4-FFF2-40B4-BE49-F238E27FC236}">
                      <a16:creationId xmlns:a16="http://schemas.microsoft.com/office/drawing/2014/main" id="{B014DFE8-20F9-15BA-767A-9E27C1388D49}"/>
                    </a:ext>
                  </a:extLst>
                </p:cNvPr>
                <p:cNvSpPr txBox="1">
                  <a:spLocks noGrp="1"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06826" y="4620473"/>
                  <a:ext cx="5253990" cy="689804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8" name="Rettangolo con angoli arrotondati 47">
            <a:extLst>
              <a:ext uri="{FF2B5EF4-FFF2-40B4-BE49-F238E27FC236}">
                <a16:creationId xmlns:a16="http://schemas.microsoft.com/office/drawing/2014/main" id="{61908035-3F89-6161-629B-C9C734438216}"/>
              </a:ext>
            </a:extLst>
          </p:cNvPr>
          <p:cNvSpPr/>
          <p:nvPr/>
        </p:nvSpPr>
        <p:spPr>
          <a:xfrm>
            <a:off x="6465049" y="1495783"/>
            <a:ext cx="2743200" cy="365125"/>
          </a:xfrm>
          <a:prstGeom prst="roundRect">
            <a:avLst/>
          </a:prstGeom>
          <a:solidFill>
            <a:schemeClr val="tx2">
              <a:lumMod val="20000"/>
              <a:lumOff val="80000"/>
              <a:alpha val="50000"/>
            </a:schemeClr>
          </a:solidFill>
          <a:ln w="28575">
            <a:solidFill>
              <a:srgbClr val="00206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noProof="0" dirty="0">
                <a:solidFill>
                  <a:srgbClr val="002060"/>
                </a:solidFill>
              </a:rPr>
              <a:t>Classification metrics</a:t>
            </a:r>
          </a:p>
        </p:txBody>
      </p:sp>
      <p:sp>
        <p:nvSpPr>
          <p:cNvPr id="49" name="Rettangolo con angoli arrotondati 48">
            <a:extLst>
              <a:ext uri="{FF2B5EF4-FFF2-40B4-BE49-F238E27FC236}">
                <a16:creationId xmlns:a16="http://schemas.microsoft.com/office/drawing/2014/main" id="{F9325558-0772-9B05-DA4F-B7C6111060BD}"/>
              </a:ext>
            </a:extLst>
          </p:cNvPr>
          <p:cNvSpPr/>
          <p:nvPr/>
        </p:nvSpPr>
        <p:spPr>
          <a:xfrm>
            <a:off x="7994604" y="2206538"/>
            <a:ext cx="3038064" cy="348622"/>
          </a:xfrm>
          <a:prstGeom prst="roundRect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  <a:ln w="28575">
            <a:solidFill>
              <a:schemeClr val="accent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noProof="0" dirty="0">
                <a:solidFill>
                  <a:schemeClr val="tx2"/>
                </a:solidFill>
              </a:rPr>
              <a:t>How the model avoids false positives</a:t>
            </a:r>
          </a:p>
        </p:txBody>
      </p:sp>
      <p:sp>
        <p:nvSpPr>
          <p:cNvPr id="50" name="Rettangolo con angoli arrotondati 49">
            <a:extLst>
              <a:ext uri="{FF2B5EF4-FFF2-40B4-BE49-F238E27FC236}">
                <a16:creationId xmlns:a16="http://schemas.microsoft.com/office/drawing/2014/main" id="{05D46DEC-500B-F582-8500-FBED90B205A3}"/>
              </a:ext>
            </a:extLst>
          </p:cNvPr>
          <p:cNvSpPr/>
          <p:nvPr/>
        </p:nvSpPr>
        <p:spPr>
          <a:xfrm>
            <a:off x="7994604" y="2986065"/>
            <a:ext cx="3038064" cy="348622"/>
          </a:xfrm>
          <a:prstGeom prst="roundRect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  <a:ln w="28575">
            <a:solidFill>
              <a:schemeClr val="accent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noProof="0" dirty="0">
                <a:solidFill>
                  <a:schemeClr val="tx2"/>
                </a:solidFill>
              </a:rPr>
              <a:t>How the model find true positives</a:t>
            </a:r>
          </a:p>
        </p:txBody>
      </p:sp>
      <p:sp>
        <p:nvSpPr>
          <p:cNvPr id="52" name="Rettangolo con angoli arrotondati 51">
            <a:extLst>
              <a:ext uri="{FF2B5EF4-FFF2-40B4-BE49-F238E27FC236}">
                <a16:creationId xmlns:a16="http://schemas.microsoft.com/office/drawing/2014/main" id="{209670FD-08A8-CDC4-1D15-E3141AC83133}"/>
              </a:ext>
            </a:extLst>
          </p:cNvPr>
          <p:cNvSpPr/>
          <p:nvPr/>
        </p:nvSpPr>
        <p:spPr>
          <a:xfrm>
            <a:off x="8882436" y="3832993"/>
            <a:ext cx="3038064" cy="348622"/>
          </a:xfrm>
          <a:prstGeom prst="roundRect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  <a:ln w="28575">
            <a:solidFill>
              <a:schemeClr val="accent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noProof="0" dirty="0">
                <a:solidFill>
                  <a:schemeClr val="tx2"/>
                </a:solidFill>
              </a:rPr>
              <a:t>Balance between precision and recall</a:t>
            </a:r>
          </a:p>
        </p:txBody>
      </p:sp>
      <p:sp>
        <p:nvSpPr>
          <p:cNvPr id="53" name="Rettangolo con angoli arrotondati 52">
            <a:extLst>
              <a:ext uri="{FF2B5EF4-FFF2-40B4-BE49-F238E27FC236}">
                <a16:creationId xmlns:a16="http://schemas.microsoft.com/office/drawing/2014/main" id="{A25887EB-0000-89B7-CE73-04D8DF7FE2B6}"/>
              </a:ext>
            </a:extLst>
          </p:cNvPr>
          <p:cNvSpPr/>
          <p:nvPr/>
        </p:nvSpPr>
        <p:spPr>
          <a:xfrm>
            <a:off x="10637520" y="4678551"/>
            <a:ext cx="1282980" cy="348622"/>
          </a:xfrm>
          <a:prstGeom prst="roundRect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  <a:ln w="28575">
            <a:solidFill>
              <a:schemeClr val="accent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noProof="0" dirty="0">
                <a:solidFill>
                  <a:schemeClr val="tx2"/>
                </a:solidFill>
              </a:rPr>
              <a:t>Global metric</a:t>
            </a:r>
          </a:p>
        </p:txBody>
      </p:sp>
    </p:spTree>
    <p:extLst>
      <p:ext uri="{BB962C8B-B14F-4D97-AF65-F5344CB8AC3E}">
        <p14:creationId xmlns:p14="http://schemas.microsoft.com/office/powerpoint/2010/main" val="2908055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1" grpId="0" animBg="1"/>
      <p:bldP spid="32" grpId="0" animBg="1"/>
      <p:bldP spid="33" grpId="0" animBg="1"/>
      <p:bldP spid="3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EC8D44-EF6A-13BC-6817-AC228E7F17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043EC3E-489B-CEB4-4095-951BDFE8D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GB" sz="4000" noProof="0" dirty="0"/>
              <a:t>Results: model comparison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43ED649-802D-69BB-23C7-3D8AE5F8D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14</a:t>
            </a:fld>
            <a:endParaRPr lang="en-GB" noProof="0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AECDE32-2B60-DE12-C7FD-0A92F0D8F5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19093" y="1980725"/>
            <a:ext cx="3248804" cy="2631915"/>
          </a:xfrm>
          <a:prstGeom prst="rect">
            <a:avLst/>
          </a:prstGeom>
        </p:spPr>
      </p:pic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968980D4-40A4-6D34-5914-8DB735DD6E8A}"/>
              </a:ext>
            </a:extLst>
          </p:cNvPr>
          <p:cNvSpPr/>
          <p:nvPr/>
        </p:nvSpPr>
        <p:spPr>
          <a:xfrm>
            <a:off x="2997473" y="1496795"/>
            <a:ext cx="2484654" cy="34369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noProof="0" dirty="0">
                <a:solidFill>
                  <a:schemeClr val="tx1"/>
                </a:solidFill>
              </a:rPr>
              <a:t>Knowledge based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9FE153CE-B6C8-B491-1F11-15F55EABBA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46" t="29341" r="546" b="17643"/>
          <a:stretch/>
        </p:blipFill>
        <p:spPr>
          <a:xfrm>
            <a:off x="2519093" y="4736547"/>
            <a:ext cx="3248804" cy="1410253"/>
          </a:xfrm>
          <a:prstGeom prst="rect">
            <a:avLst/>
          </a:prstGeom>
        </p:spPr>
      </p:pic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F6FCD3EB-A091-8F6B-5751-3D32C9AA9248}"/>
              </a:ext>
            </a:extLst>
          </p:cNvPr>
          <p:cNvSpPr/>
          <p:nvPr/>
        </p:nvSpPr>
        <p:spPr>
          <a:xfrm>
            <a:off x="6931328" y="1497058"/>
            <a:ext cx="2661877" cy="34369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noProof="0" dirty="0">
                <a:solidFill>
                  <a:schemeClr val="tx1"/>
                </a:solidFill>
              </a:rPr>
              <a:t>Support Vector Machine</a:t>
            </a:r>
          </a:p>
        </p:txBody>
      </p:sp>
      <p:pic>
        <p:nvPicPr>
          <p:cNvPr id="41" name="Immagine 40">
            <a:extLst>
              <a:ext uri="{FF2B5EF4-FFF2-40B4-BE49-F238E27FC236}">
                <a16:creationId xmlns:a16="http://schemas.microsoft.com/office/drawing/2014/main" id="{9E36BF76-1E95-2C83-E228-9222AAC21A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24103" y="1980725"/>
            <a:ext cx="3248804" cy="2631914"/>
          </a:xfrm>
          <a:prstGeom prst="rect">
            <a:avLst/>
          </a:prstGeom>
        </p:spPr>
      </p:pic>
      <p:pic>
        <p:nvPicPr>
          <p:cNvPr id="49" name="Immagine 48">
            <a:extLst>
              <a:ext uri="{FF2B5EF4-FFF2-40B4-BE49-F238E27FC236}">
                <a16:creationId xmlns:a16="http://schemas.microsoft.com/office/drawing/2014/main" id="{D286BCC3-C078-74D2-EA26-C7E1B49375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2" t="29498" r="12655" b="17510"/>
          <a:stretch/>
        </p:blipFill>
        <p:spPr>
          <a:xfrm>
            <a:off x="6424103" y="4736547"/>
            <a:ext cx="3169102" cy="1406806"/>
          </a:xfrm>
          <a:prstGeom prst="rect">
            <a:avLst/>
          </a:prstGeom>
        </p:spPr>
      </p:pic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39614855-385D-2BAD-3F12-C496D75DDF90}"/>
              </a:ext>
            </a:extLst>
          </p:cNvPr>
          <p:cNvSpPr/>
          <p:nvPr/>
        </p:nvSpPr>
        <p:spPr>
          <a:xfrm>
            <a:off x="9746158" y="2053677"/>
            <a:ext cx="2120959" cy="1878242"/>
          </a:xfrm>
          <a:prstGeom prst="roundRect">
            <a:avLst>
              <a:gd name="adj" fmla="val 5064"/>
            </a:avLst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GB" sz="1400" noProof="0" dirty="0">
                <a:solidFill>
                  <a:srgbClr val="00B050"/>
                </a:solidFill>
              </a:rPr>
              <a:t>Best performing classifier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GB" sz="1400" noProof="0" dirty="0">
                <a:solidFill>
                  <a:srgbClr val="00B050"/>
                </a:solidFill>
              </a:rPr>
              <a:t>Capture nonlinear relationships</a:t>
            </a:r>
          </a:p>
          <a:p>
            <a:pPr marL="171450" indent="-171450">
              <a:buFont typeface="Calibri" panose="020F0502020204030204" pitchFamily="34" charset="0"/>
              <a:buChar char="ꭙ"/>
            </a:pPr>
            <a:r>
              <a:rPr lang="en-GB" sz="1400" noProof="0" dirty="0">
                <a:solidFill>
                  <a:schemeClr val="accent1"/>
                </a:solidFill>
              </a:rPr>
              <a:t>Hardly explainable</a:t>
            </a:r>
          </a:p>
          <a:p>
            <a:pPr marL="171450" indent="-171450">
              <a:buFont typeface="Calibri" panose="020F0502020204030204" pitchFamily="34" charset="0"/>
              <a:buChar char="ꭙ"/>
            </a:pPr>
            <a:r>
              <a:rPr lang="en-GB" sz="1400" noProof="0" dirty="0">
                <a:solidFill>
                  <a:schemeClr val="accent1"/>
                </a:solidFill>
              </a:rPr>
              <a:t>Still affected by misclassification issues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CD08E9E8-EE31-763A-8D92-05CDA83CD8B8}"/>
              </a:ext>
            </a:extLst>
          </p:cNvPr>
          <p:cNvSpPr/>
          <p:nvPr/>
        </p:nvSpPr>
        <p:spPr>
          <a:xfrm>
            <a:off x="324883" y="2053676"/>
            <a:ext cx="2120959" cy="1878243"/>
          </a:xfrm>
          <a:prstGeom prst="roundRect">
            <a:avLst>
              <a:gd name="adj" fmla="val 5064"/>
            </a:avLst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GB" sz="1400" noProof="0" dirty="0">
                <a:solidFill>
                  <a:srgbClr val="00B050"/>
                </a:solidFill>
              </a:rPr>
              <a:t>Simple and completely explainable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GB" sz="1400" noProof="0" dirty="0">
                <a:solidFill>
                  <a:srgbClr val="00B050"/>
                </a:solidFill>
              </a:rPr>
              <a:t>Partial classification</a:t>
            </a:r>
          </a:p>
          <a:p>
            <a:pPr marL="171450" indent="-171450">
              <a:buFont typeface="Calibri" panose="020F0502020204030204" pitchFamily="34" charset="0"/>
              <a:buChar char="ꭙ"/>
            </a:pPr>
            <a:r>
              <a:rPr lang="en-GB" sz="1400" noProof="0" dirty="0">
                <a:solidFill>
                  <a:schemeClr val="accent1"/>
                </a:solidFill>
              </a:rPr>
              <a:t>Fixed time thresholds and rigid rules</a:t>
            </a:r>
          </a:p>
          <a:p>
            <a:pPr marL="171450" indent="-171450">
              <a:buFont typeface="Calibri" panose="020F0502020204030204" pitchFamily="34" charset="0"/>
              <a:buChar char="ꭙ"/>
            </a:pPr>
            <a:r>
              <a:rPr lang="en-GB" sz="1400" noProof="0" dirty="0">
                <a:solidFill>
                  <a:schemeClr val="accent1"/>
                </a:solidFill>
              </a:rPr>
              <a:t>Misclassification issues</a:t>
            </a:r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6926992F-4F94-3B38-7A35-55696FC582FE}"/>
              </a:ext>
            </a:extLst>
          </p:cNvPr>
          <p:cNvSpPr/>
          <p:nvPr/>
        </p:nvSpPr>
        <p:spPr>
          <a:xfrm>
            <a:off x="3949065" y="2342205"/>
            <a:ext cx="581025" cy="556026"/>
          </a:xfrm>
          <a:prstGeom prst="roundRect">
            <a:avLst/>
          </a:prstGeom>
          <a:noFill/>
          <a:ln w="3810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1DD306DC-FA72-43DA-6866-52BD1DBFAA94}"/>
              </a:ext>
            </a:extLst>
          </p:cNvPr>
          <p:cNvSpPr/>
          <p:nvPr/>
        </p:nvSpPr>
        <p:spPr>
          <a:xfrm>
            <a:off x="3949065" y="3668268"/>
            <a:ext cx="581025" cy="556026"/>
          </a:xfrm>
          <a:prstGeom prst="roundRect">
            <a:avLst/>
          </a:prstGeom>
          <a:noFill/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31074B7C-425F-B8CD-2F7F-9222349A24E3}"/>
              </a:ext>
            </a:extLst>
          </p:cNvPr>
          <p:cNvSpPr/>
          <p:nvPr/>
        </p:nvSpPr>
        <p:spPr>
          <a:xfrm>
            <a:off x="4549140" y="5125750"/>
            <a:ext cx="556260" cy="309850"/>
          </a:xfrm>
          <a:prstGeom prst="rect">
            <a:avLst/>
          </a:prstGeom>
          <a:solidFill>
            <a:schemeClr val="accent1">
              <a:lumMod val="20000"/>
              <a:lumOff val="8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2F5FF9C4-250A-9397-6509-4E1329E1AE4C}"/>
              </a:ext>
            </a:extLst>
          </p:cNvPr>
          <p:cNvSpPr/>
          <p:nvPr/>
        </p:nvSpPr>
        <p:spPr>
          <a:xfrm>
            <a:off x="4549140" y="5892800"/>
            <a:ext cx="556260" cy="157480"/>
          </a:xfrm>
          <a:prstGeom prst="rect">
            <a:avLst/>
          </a:prstGeom>
          <a:solidFill>
            <a:schemeClr val="accent1">
              <a:lumMod val="20000"/>
              <a:lumOff val="8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71C7E03D-186A-530D-7DAF-60A20F18F294}"/>
              </a:ext>
            </a:extLst>
          </p:cNvPr>
          <p:cNvSpPr/>
          <p:nvPr/>
        </p:nvSpPr>
        <p:spPr>
          <a:xfrm>
            <a:off x="8420100" y="5116225"/>
            <a:ext cx="567690" cy="309850"/>
          </a:xfrm>
          <a:prstGeom prst="rect">
            <a:avLst/>
          </a:prstGeom>
          <a:solidFill>
            <a:schemeClr val="accent2">
              <a:lumMod val="40000"/>
              <a:lumOff val="6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3233A768-2118-27E9-2A6B-5BE1F5C22113}"/>
              </a:ext>
            </a:extLst>
          </p:cNvPr>
          <p:cNvSpPr/>
          <p:nvPr/>
        </p:nvSpPr>
        <p:spPr>
          <a:xfrm>
            <a:off x="8420100" y="5892799"/>
            <a:ext cx="567690" cy="154925"/>
          </a:xfrm>
          <a:prstGeom prst="rect">
            <a:avLst/>
          </a:prstGeom>
          <a:solidFill>
            <a:schemeClr val="accent6">
              <a:lumMod val="60000"/>
              <a:lumOff val="4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D3E22462-66CE-6175-410A-B1916591650E}"/>
              </a:ext>
            </a:extLst>
          </p:cNvPr>
          <p:cNvSpPr/>
          <p:nvPr/>
        </p:nvSpPr>
        <p:spPr>
          <a:xfrm>
            <a:off x="7849235" y="2342205"/>
            <a:ext cx="581025" cy="556026"/>
          </a:xfrm>
          <a:prstGeom prst="roundRect">
            <a:avLst/>
          </a:prstGeom>
          <a:noFill/>
          <a:ln w="3810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315544B3-3148-3FEB-5E11-0F95C49D26A5}"/>
              </a:ext>
            </a:extLst>
          </p:cNvPr>
          <p:cNvSpPr/>
          <p:nvPr/>
        </p:nvSpPr>
        <p:spPr>
          <a:xfrm>
            <a:off x="7849235" y="3668268"/>
            <a:ext cx="581025" cy="556026"/>
          </a:xfrm>
          <a:prstGeom prst="roundRect">
            <a:avLst/>
          </a:prstGeom>
          <a:noFill/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920342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3" grpId="0" animBg="1"/>
      <p:bldP spid="15" grpId="0" animBg="1"/>
      <p:bldP spid="17" grpId="0" animBg="1"/>
      <p:bldP spid="5" grpId="0" animBg="1"/>
      <p:bldP spid="7" grpId="0" animBg="1"/>
      <p:bldP spid="8" grpId="0" animBg="1"/>
      <p:bldP spid="10" grpId="0" animBg="1"/>
      <p:bldP spid="12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95173E-4E5C-E1B9-34D5-1635D6B666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C745F6-5876-A665-681E-747EB6D7B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GB" sz="4000" noProof="0" dirty="0"/>
              <a:t>Results: feature importance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57DABD4-FB5C-552D-CC00-6C70C20F0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15</a:t>
            </a:fld>
            <a:endParaRPr lang="en-GB" noProof="0" dirty="0"/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D1F030A5-BBF2-2152-CADF-AC2293FA10F5}"/>
              </a:ext>
            </a:extLst>
          </p:cNvPr>
          <p:cNvSpPr/>
          <p:nvPr/>
        </p:nvSpPr>
        <p:spPr>
          <a:xfrm>
            <a:off x="3044819" y="1594201"/>
            <a:ext cx="2661877" cy="34369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noProof="0" dirty="0">
                <a:solidFill>
                  <a:srgbClr val="002060"/>
                </a:solidFill>
              </a:rPr>
              <a:t>Support Vector Machine</a:t>
            </a: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DF2C3DD0-F340-F870-4BF3-4C06CA9BCA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85" r="-711"/>
          <a:stretch/>
        </p:blipFill>
        <p:spPr>
          <a:xfrm>
            <a:off x="-182694" y="1958219"/>
            <a:ext cx="7081976" cy="4351141"/>
          </a:xfrm>
          <a:prstGeom prst="rect">
            <a:avLst/>
          </a:prstGeom>
        </p:spPr>
      </p:pic>
      <p:sp>
        <p:nvSpPr>
          <p:cNvPr id="41" name="Rettangolo con angoli arrotondati 40">
            <a:extLst>
              <a:ext uri="{FF2B5EF4-FFF2-40B4-BE49-F238E27FC236}">
                <a16:creationId xmlns:a16="http://schemas.microsoft.com/office/drawing/2014/main" id="{27F9DFD0-2E25-3D87-A9B4-F0C0B8036CB8}"/>
              </a:ext>
            </a:extLst>
          </p:cNvPr>
          <p:cNvSpPr/>
          <p:nvPr/>
        </p:nvSpPr>
        <p:spPr>
          <a:xfrm>
            <a:off x="243794" y="2300932"/>
            <a:ext cx="1757726" cy="533708"/>
          </a:xfrm>
          <a:prstGeom prst="roundRect">
            <a:avLst>
              <a:gd name="adj" fmla="val 7423"/>
            </a:avLst>
          </a:prstGeom>
          <a:solidFill>
            <a:schemeClr val="accent5">
              <a:lumMod val="75000"/>
              <a:alpha val="31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8679F3A2-606F-6528-BFB2-530066358427}"/>
              </a:ext>
            </a:extLst>
          </p:cNvPr>
          <p:cNvGrpSpPr/>
          <p:nvPr/>
        </p:nvGrpSpPr>
        <p:grpSpPr>
          <a:xfrm>
            <a:off x="6909098" y="3069159"/>
            <a:ext cx="5184165" cy="3137331"/>
            <a:chOff x="6909098" y="3069159"/>
            <a:chExt cx="5184165" cy="3137331"/>
          </a:xfrm>
        </p:grpSpPr>
        <p:sp>
          <p:nvSpPr>
            <p:cNvPr id="55" name="Rettangolo con angoli arrotondati 54">
              <a:extLst>
                <a:ext uri="{FF2B5EF4-FFF2-40B4-BE49-F238E27FC236}">
                  <a16:creationId xmlns:a16="http://schemas.microsoft.com/office/drawing/2014/main" id="{1071DBD9-64D9-0D8A-6731-5FFD6396F530}"/>
                </a:ext>
              </a:extLst>
            </p:cNvPr>
            <p:cNvSpPr/>
            <p:nvPr/>
          </p:nvSpPr>
          <p:spPr>
            <a:xfrm>
              <a:off x="6909098" y="3069159"/>
              <a:ext cx="5184165" cy="3137331"/>
            </a:xfrm>
            <a:prstGeom prst="roundRect">
              <a:avLst>
                <a:gd name="adj" fmla="val 7423"/>
              </a:avLst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noProof="0" dirty="0">
                  <a:solidFill>
                    <a:schemeClr val="accent1"/>
                  </a:solidFill>
                </a:rPr>
                <a:t>Most common features across models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600" noProof="0" dirty="0">
                  <a:solidFill>
                    <a:srgbClr val="002060"/>
                  </a:solidFill>
                </a:rPr>
                <a:t>Number of active areas on total duration of active portion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600" noProof="0" dirty="0">
                  <a:solidFill>
                    <a:srgbClr val="002060"/>
                  </a:solidFill>
                </a:rPr>
                <a:t>Second peak time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600" noProof="0" dirty="0">
                  <a:solidFill>
                    <a:srgbClr val="002060"/>
                  </a:solidFill>
                </a:rPr>
                <a:t>Cross correlation peak value for TM1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600" noProof="0" dirty="0">
                  <a:solidFill>
                    <a:srgbClr val="002060"/>
                  </a:solidFill>
                </a:rPr>
                <a:t>Cross correlation peak time for TM2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600" noProof="0" dirty="0">
                  <a:solidFill>
                    <a:srgbClr val="002060"/>
                  </a:solidFill>
                </a:rPr>
                <a:t>Subdominant peak time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600" noProof="0" dirty="0">
                  <a:solidFill>
                    <a:srgbClr val="002060"/>
                  </a:solidFill>
                </a:rPr>
                <a:t>First peak time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600" noProof="0" dirty="0">
                  <a:solidFill>
                    <a:srgbClr val="002060"/>
                  </a:solidFill>
                </a:rPr>
                <a:t>Duration of active portion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600" noProof="0" dirty="0">
                  <a:solidFill>
                    <a:srgbClr val="002060"/>
                  </a:solidFill>
                </a:rPr>
                <a:t>Minor peak to dominant peak ratio</a:t>
              </a:r>
            </a:p>
            <a:p>
              <a:endParaRPr lang="en-GB" sz="900" noProof="0" dirty="0">
                <a:solidFill>
                  <a:srgbClr val="002060"/>
                </a:solidFill>
              </a:endParaRPr>
            </a:p>
          </p:txBody>
        </p:sp>
        <p:sp>
          <p:nvSpPr>
            <p:cNvPr id="56" name="Rettangolo con angoli arrotondati 55">
              <a:extLst>
                <a:ext uri="{FF2B5EF4-FFF2-40B4-BE49-F238E27FC236}">
                  <a16:creationId xmlns:a16="http://schemas.microsoft.com/office/drawing/2014/main" id="{80ABC73E-0771-DB70-A9FF-B986B0B230CB}"/>
                </a:ext>
              </a:extLst>
            </p:cNvPr>
            <p:cNvSpPr/>
            <p:nvPr/>
          </p:nvSpPr>
          <p:spPr>
            <a:xfrm>
              <a:off x="10435590" y="5063490"/>
              <a:ext cx="1554911" cy="1046871"/>
            </a:xfrm>
            <a:prstGeom prst="roundRect">
              <a:avLst>
                <a:gd name="adj" fmla="val 13926"/>
              </a:avLst>
            </a:prstGeom>
            <a:solidFill>
              <a:schemeClr val="accent2">
                <a:alpha val="31000"/>
              </a:schemeClr>
            </a:solidFill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b="1" noProof="0" dirty="0">
                  <a:solidFill>
                    <a:schemeClr val="accent1"/>
                  </a:solidFill>
                </a:rPr>
                <a:t>Envelope based and template matching based  features</a:t>
              </a:r>
              <a:endParaRPr lang="en-GB" sz="1100" noProof="0" dirty="0">
                <a:solidFill>
                  <a:srgbClr val="002060"/>
                </a:solidFill>
              </a:endParaRPr>
            </a:p>
          </p:txBody>
        </p:sp>
      </p:grp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3547C678-00D1-E816-868B-2E968EE4A3E1}"/>
              </a:ext>
            </a:extLst>
          </p:cNvPr>
          <p:cNvSpPr/>
          <p:nvPr/>
        </p:nvSpPr>
        <p:spPr>
          <a:xfrm>
            <a:off x="6909098" y="1595638"/>
            <a:ext cx="5184165" cy="1239002"/>
          </a:xfrm>
          <a:prstGeom prst="roundRect">
            <a:avLst>
              <a:gd name="adj" fmla="val 7423"/>
            </a:avLst>
          </a:prstGeom>
          <a:solidFill>
            <a:schemeClr val="accent5">
              <a:lumMod val="40000"/>
              <a:lumOff val="60000"/>
              <a:alpha val="31000"/>
            </a:schemeClr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noProof="0" dirty="0">
                <a:solidFill>
                  <a:schemeClr val="accent1"/>
                </a:solidFill>
              </a:rPr>
              <a:t>Most important features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400" noProof="0" dirty="0">
                <a:solidFill>
                  <a:srgbClr val="002060"/>
                </a:solidFill>
              </a:rPr>
              <a:t>Number of active areas on total duration of active portion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400" noProof="0" dirty="0">
                <a:solidFill>
                  <a:srgbClr val="002060"/>
                </a:solidFill>
              </a:rPr>
              <a:t>Second peak time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400" noProof="0" dirty="0">
                <a:solidFill>
                  <a:srgbClr val="002060"/>
                </a:solidFill>
              </a:rPr>
              <a:t>Cross correlation peak value for TM1</a:t>
            </a:r>
          </a:p>
          <a:p>
            <a:endParaRPr lang="en-GB" sz="1200" noProof="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8439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55D2A1-C5ED-77B3-8B4E-94755E504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C35A54-D5E2-96FA-4160-24CF2D373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GB" sz="4000" noProof="0" dirty="0"/>
              <a:t>Conclusions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05CD6AD-D03E-1F2D-9D49-6D144132F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16</a:t>
            </a:fld>
            <a:endParaRPr lang="en-GB" noProof="0" dirty="0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A39CD335-33FB-08DE-34DB-BEE60706CDF3}"/>
              </a:ext>
            </a:extLst>
          </p:cNvPr>
          <p:cNvSpPr/>
          <p:nvPr/>
        </p:nvSpPr>
        <p:spPr>
          <a:xfrm>
            <a:off x="6723157" y="1812745"/>
            <a:ext cx="206547" cy="1680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A171211A-E8F2-D580-C62B-A752B1C038FB}"/>
              </a:ext>
            </a:extLst>
          </p:cNvPr>
          <p:cNvSpPr/>
          <p:nvPr/>
        </p:nvSpPr>
        <p:spPr>
          <a:xfrm>
            <a:off x="5468844" y="2179320"/>
            <a:ext cx="223296" cy="1600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A8834CC6-64F4-D8BD-9E8F-CCC63AF5F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119" y="2100131"/>
            <a:ext cx="4824725" cy="3015879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GB" sz="1800" b="1" i="1" noProof="0" dirty="0"/>
              <a:t>Knowledge-based</a:t>
            </a:r>
            <a:r>
              <a:rPr lang="en-GB" sz="1800" noProof="0" dirty="0"/>
              <a:t> model is able to mimic properly the clinician decision flow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GB" sz="1800" b="1" i="1" noProof="0" dirty="0"/>
              <a:t>SVM</a:t>
            </a:r>
            <a:r>
              <a:rPr lang="en-GB" sz="1800" noProof="0" dirty="0"/>
              <a:t> achieved the </a:t>
            </a:r>
            <a:r>
              <a:rPr lang="en-GB" sz="1800" b="1" i="1" noProof="0" dirty="0"/>
              <a:t>best</a:t>
            </a:r>
            <a:r>
              <a:rPr lang="en-GB" sz="1800" noProof="0" dirty="0"/>
              <a:t> </a:t>
            </a:r>
            <a:r>
              <a:rPr lang="en-GB" sz="1800" b="1" i="1" noProof="0" dirty="0"/>
              <a:t>performance</a:t>
            </a:r>
            <a:r>
              <a:rPr lang="en-GB" sz="1800" noProof="0" dirty="0"/>
              <a:t>, effectively capturing non-linear relationships in features.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GB" sz="1800" b="1" i="1" noProof="0" dirty="0"/>
              <a:t>Key</a:t>
            </a:r>
            <a:r>
              <a:rPr lang="en-GB" sz="1800" noProof="0" dirty="0"/>
              <a:t> </a:t>
            </a:r>
            <a:r>
              <a:rPr lang="en-GB" sz="1800" b="1" i="1" noProof="0" dirty="0"/>
              <a:t>features</a:t>
            </a:r>
            <a:r>
              <a:rPr lang="en-GB" sz="1800" noProof="0" dirty="0"/>
              <a:t> include </a:t>
            </a:r>
            <a:r>
              <a:rPr lang="en-GB" sz="1800" b="1" i="1" noProof="0" dirty="0"/>
              <a:t>envelope-based</a:t>
            </a:r>
            <a:r>
              <a:rPr lang="en-GB" sz="1800" noProof="0" dirty="0"/>
              <a:t> activity and </a:t>
            </a:r>
            <a:r>
              <a:rPr lang="en-GB" sz="1800" b="1" i="1" noProof="0" dirty="0"/>
              <a:t>template</a:t>
            </a:r>
            <a:r>
              <a:rPr lang="en-GB" sz="1800" noProof="0" dirty="0"/>
              <a:t> </a:t>
            </a:r>
            <a:r>
              <a:rPr lang="en-GB" sz="1800" b="1" i="1" noProof="0" dirty="0"/>
              <a:t>matching, </a:t>
            </a:r>
            <a:r>
              <a:rPr lang="en-GB" sz="1800" noProof="0" dirty="0"/>
              <a:t>while</a:t>
            </a:r>
            <a:r>
              <a:rPr lang="en-GB" sz="1800" b="1" i="1" noProof="0" dirty="0"/>
              <a:t> STFT </a:t>
            </a:r>
            <a:r>
              <a:rPr lang="en-GB" sz="1800" noProof="0" dirty="0"/>
              <a:t>features</a:t>
            </a:r>
            <a:r>
              <a:rPr lang="en-GB" sz="1800" b="1" i="1" noProof="0" dirty="0"/>
              <a:t> role </a:t>
            </a:r>
            <a:r>
              <a:rPr lang="en-GB" sz="1800" noProof="0" dirty="0"/>
              <a:t>remains</a:t>
            </a:r>
            <a:r>
              <a:rPr lang="en-GB" sz="1800" b="1" i="1" noProof="0" dirty="0"/>
              <a:t> uncertain</a:t>
            </a:r>
            <a:endParaRPr lang="en-GB" sz="1800" b="1" noProof="0" dirty="0"/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097CF1B6-CC74-D3AC-571D-5F039736D736}"/>
              </a:ext>
            </a:extLst>
          </p:cNvPr>
          <p:cNvSpPr/>
          <p:nvPr/>
        </p:nvSpPr>
        <p:spPr>
          <a:xfrm>
            <a:off x="1725542" y="1656495"/>
            <a:ext cx="2661877" cy="343698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noProof="0" dirty="0">
                <a:solidFill>
                  <a:srgbClr val="002060"/>
                </a:solidFill>
              </a:rPr>
              <a:t>Main findings</a:t>
            </a:r>
          </a:p>
        </p:txBody>
      </p:sp>
      <p:sp>
        <p:nvSpPr>
          <p:cNvPr id="14" name="Segnaposto contenuto 2">
            <a:extLst>
              <a:ext uri="{FF2B5EF4-FFF2-40B4-BE49-F238E27FC236}">
                <a16:creationId xmlns:a16="http://schemas.microsoft.com/office/drawing/2014/main" id="{2B72D362-A352-D08D-3736-BC9E3E7CEDF0}"/>
              </a:ext>
            </a:extLst>
          </p:cNvPr>
          <p:cNvSpPr txBox="1">
            <a:spLocks/>
          </p:cNvSpPr>
          <p:nvPr/>
        </p:nvSpPr>
        <p:spPr>
          <a:xfrm>
            <a:off x="6723156" y="2100131"/>
            <a:ext cx="4824725" cy="16014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GB" sz="1800" dirty="0"/>
              <a:t>Explore </a:t>
            </a:r>
            <a:r>
              <a:rPr lang="en-GB" sz="1800" b="1" i="1" dirty="0"/>
              <a:t>deep</a:t>
            </a:r>
            <a:r>
              <a:rPr lang="en-GB" sz="1800" dirty="0"/>
              <a:t> </a:t>
            </a:r>
            <a:r>
              <a:rPr lang="en-GB" sz="1800" b="1" i="1" dirty="0"/>
              <a:t>learning</a:t>
            </a:r>
            <a:r>
              <a:rPr lang="en-GB" sz="1800" dirty="0"/>
              <a:t> (CNNs, RNNs) to better capture complex signal dynamics.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1800" noProof="0" dirty="0"/>
              <a:t>Utilize </a:t>
            </a:r>
            <a:r>
              <a:rPr lang="en-GB" sz="1800" b="1" i="1" noProof="0" dirty="0"/>
              <a:t>spatial</a:t>
            </a:r>
            <a:r>
              <a:rPr lang="en-GB" sz="1800" noProof="0" dirty="0"/>
              <a:t> and </a:t>
            </a:r>
            <a:r>
              <a:rPr lang="en-GB" sz="1800" b="1" i="1" noProof="0" dirty="0"/>
              <a:t>geometrical</a:t>
            </a:r>
            <a:r>
              <a:rPr lang="en-GB" sz="1800" noProof="0" dirty="0"/>
              <a:t> </a:t>
            </a:r>
            <a:r>
              <a:rPr lang="en-GB" sz="1800" b="1" i="1" noProof="0" dirty="0"/>
              <a:t>information</a:t>
            </a:r>
            <a:r>
              <a:rPr lang="en-GB" sz="1800" noProof="0" dirty="0"/>
              <a:t> for improved accuracy.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1800" b="1" i="1" noProof="0" dirty="0"/>
              <a:t>Expand</a:t>
            </a:r>
            <a:r>
              <a:rPr lang="en-GB" sz="1800" noProof="0" dirty="0"/>
              <a:t> the </a:t>
            </a:r>
            <a:r>
              <a:rPr lang="en-GB" sz="1800" b="1" i="1" noProof="0" dirty="0"/>
              <a:t>dataset</a:t>
            </a:r>
            <a:r>
              <a:rPr lang="en-GB" sz="1800" noProof="0" dirty="0"/>
              <a:t> to improve generalization and robustness.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1800" noProof="0" dirty="0"/>
              <a:t>Develop a </a:t>
            </a:r>
            <a:r>
              <a:rPr lang="en-GB" sz="1800" b="1" i="1" noProof="0" dirty="0"/>
              <a:t>real-time</a:t>
            </a:r>
            <a:r>
              <a:rPr lang="en-GB" sz="1800" noProof="0" dirty="0"/>
              <a:t> </a:t>
            </a:r>
            <a:r>
              <a:rPr lang="en-GB" sz="1800" b="1" i="1" noProof="0" dirty="0"/>
              <a:t>decision</a:t>
            </a:r>
            <a:r>
              <a:rPr lang="en-GB" sz="1800" noProof="0" dirty="0"/>
              <a:t> </a:t>
            </a:r>
            <a:r>
              <a:rPr lang="en-GB" sz="1800" b="1" i="1" noProof="0" dirty="0"/>
              <a:t>support</a:t>
            </a:r>
            <a:r>
              <a:rPr lang="en-GB" sz="1800" noProof="0" dirty="0"/>
              <a:t> </a:t>
            </a:r>
            <a:r>
              <a:rPr lang="en-GB" sz="1800" b="1" i="1" noProof="0" dirty="0"/>
              <a:t>system</a:t>
            </a:r>
            <a:r>
              <a:rPr lang="en-GB" sz="1800" noProof="0" dirty="0"/>
              <a:t> for intra-procedural use.</a:t>
            </a:r>
            <a:endParaRPr lang="en-GB" sz="1600" noProof="0" dirty="0"/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C074559D-A875-1F5A-1565-7E826E8108F4}"/>
              </a:ext>
            </a:extLst>
          </p:cNvPr>
          <p:cNvSpPr/>
          <p:nvPr/>
        </p:nvSpPr>
        <p:spPr>
          <a:xfrm>
            <a:off x="7804581" y="1656495"/>
            <a:ext cx="2661877" cy="34369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noProof="0" dirty="0">
                <a:solidFill>
                  <a:srgbClr val="002060"/>
                </a:solidFill>
              </a:rPr>
              <a:t>Future directions</a:t>
            </a:r>
          </a:p>
        </p:txBody>
      </p:sp>
    </p:spTree>
    <p:extLst>
      <p:ext uri="{BB962C8B-B14F-4D97-AF65-F5344CB8AC3E}">
        <p14:creationId xmlns:p14="http://schemas.microsoft.com/office/powerpoint/2010/main" val="943210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D9E413-B4F4-0CED-58A0-40F644786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EC4AB0E-3978-93BB-92FA-0C26664F7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17</a:t>
            </a:fld>
            <a:endParaRPr lang="en-GB" noProof="0" dirty="0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53A7DB4D-636F-8355-50EB-6D55CB65C374}"/>
              </a:ext>
            </a:extLst>
          </p:cNvPr>
          <p:cNvSpPr/>
          <p:nvPr/>
        </p:nvSpPr>
        <p:spPr>
          <a:xfrm>
            <a:off x="6723157" y="1812745"/>
            <a:ext cx="206547" cy="1680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ABD5C2FE-0888-A7D3-90E1-6ACCB098CC21}"/>
              </a:ext>
            </a:extLst>
          </p:cNvPr>
          <p:cNvSpPr/>
          <p:nvPr/>
        </p:nvSpPr>
        <p:spPr>
          <a:xfrm>
            <a:off x="5468844" y="2179320"/>
            <a:ext cx="223296" cy="1600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4" name="Segnaposto contenuto 2">
            <a:extLst>
              <a:ext uri="{FF2B5EF4-FFF2-40B4-BE49-F238E27FC236}">
                <a16:creationId xmlns:a16="http://schemas.microsoft.com/office/drawing/2014/main" id="{0F5700D5-98E3-1FC4-4AE8-7BD6F4C71A0E}"/>
              </a:ext>
            </a:extLst>
          </p:cNvPr>
          <p:cNvSpPr txBox="1">
            <a:spLocks/>
          </p:cNvSpPr>
          <p:nvPr/>
        </p:nvSpPr>
        <p:spPr>
          <a:xfrm>
            <a:off x="2718507" y="3492507"/>
            <a:ext cx="6754985" cy="4815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400" i="1" noProof="0" dirty="0"/>
              <a:t>Thank you for your attention</a:t>
            </a:r>
            <a:endParaRPr lang="en-GB" sz="2000" i="1" noProof="0" dirty="0"/>
          </a:p>
        </p:txBody>
      </p:sp>
    </p:spTree>
    <p:extLst>
      <p:ext uri="{BB962C8B-B14F-4D97-AF65-F5344CB8AC3E}">
        <p14:creationId xmlns:p14="http://schemas.microsoft.com/office/powerpoint/2010/main" val="11901084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21A63-99BC-7503-017A-832FECE6C3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73AC0E1-61F2-05D4-3633-67D7F0103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18</a:t>
            </a:fld>
            <a:endParaRPr lang="en-GB" noProof="0" dirty="0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D4ED1704-DB65-1451-46B4-0EF420941F99}"/>
              </a:ext>
            </a:extLst>
          </p:cNvPr>
          <p:cNvSpPr/>
          <p:nvPr/>
        </p:nvSpPr>
        <p:spPr>
          <a:xfrm>
            <a:off x="6723157" y="1812745"/>
            <a:ext cx="206547" cy="1680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3383D142-A26F-85F7-6411-79C3E892FBE8}"/>
              </a:ext>
            </a:extLst>
          </p:cNvPr>
          <p:cNvSpPr/>
          <p:nvPr/>
        </p:nvSpPr>
        <p:spPr>
          <a:xfrm>
            <a:off x="5468844" y="2179320"/>
            <a:ext cx="223296" cy="1600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4" name="Segnaposto contenuto 2">
            <a:extLst>
              <a:ext uri="{FF2B5EF4-FFF2-40B4-BE49-F238E27FC236}">
                <a16:creationId xmlns:a16="http://schemas.microsoft.com/office/drawing/2014/main" id="{5C9D443A-B773-343B-3F86-555839B50CF9}"/>
              </a:ext>
            </a:extLst>
          </p:cNvPr>
          <p:cNvSpPr txBox="1">
            <a:spLocks/>
          </p:cNvSpPr>
          <p:nvPr/>
        </p:nvSpPr>
        <p:spPr>
          <a:xfrm>
            <a:off x="2718507" y="3492507"/>
            <a:ext cx="6754985" cy="4815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200" b="1" noProof="0" dirty="0">
                <a:solidFill>
                  <a:schemeClr val="accent1"/>
                </a:solidFill>
              </a:rPr>
              <a:t>Appendices</a:t>
            </a:r>
            <a:endParaRPr lang="en-GB" b="1" noProof="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57143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9671CA-091D-8D17-60F4-4B8742BFB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BF3C9B9-88BC-0749-65B1-C16C428D2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GB" sz="4000" noProof="0" dirty="0"/>
              <a:t>A1: Envelope definition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98B3DA8-EAD9-287F-5885-423864A83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19</a:t>
            </a:fld>
            <a:endParaRPr lang="en-GB" noProof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Segnaposto contenuto 2">
                <a:extLst>
                  <a:ext uri="{FF2B5EF4-FFF2-40B4-BE49-F238E27FC236}">
                    <a16:creationId xmlns:a16="http://schemas.microsoft.com/office/drawing/2014/main" id="{4ED05BED-8EAB-5137-317F-BA837EA8A71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6216" y="2870721"/>
                <a:ext cx="4957875" cy="2660904"/>
              </a:xfrm>
              <a:ln w="19050">
                <a:noFill/>
              </a:ln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1400" b="1" noProof="0" dirty="0"/>
                  <a:t>Roving signal envelope definition:</a:t>
                </a:r>
              </a:p>
              <a:p>
                <a:pPr marL="0" indent="0">
                  <a:buNone/>
                </a:pPr>
                <a:endParaRPr lang="en-GB" sz="1400" b="0" i="1" noProof="0" dirty="0">
                  <a:solidFill>
                    <a:srgbClr val="0070C0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400" b="0" i="1" noProof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𝐸𝑛</m:t>
                      </m:r>
                      <m:sSub>
                        <m:sSubPr>
                          <m:ctrlP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𝑅𝑀𝑆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GB" sz="1400" b="0" i="1" noProof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>
                              <m: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  <m:e>
                              <m: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𝑟𝑜𝑣𝑇𝑟𝑎𝑐𝑒</m:t>
                              </m:r>
                              <m:sSup>
                                <m:sSupPr>
                                  <m:ctrlPr>
                                    <a:rPr lang="en-GB" sz="1400" b="0" i="1" noProof="0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GB" sz="1400" b="0" i="1" noProof="0" smtClean="0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GB" sz="1400" b="0" i="1" noProof="0" smtClean="0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GB" sz="1400" b="0" i="1" noProof="0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GB" sz="1400" b="0" noProof="0" dirty="0"/>
              </a:p>
              <a:p>
                <a:pPr marL="0" indent="0">
                  <a:buNone/>
                </a:pPr>
                <a:r>
                  <a:rPr lang="en-GB" sz="1400" i="1" noProof="0" dirty="0"/>
                  <a:t>Where N=30.</a:t>
                </a:r>
              </a:p>
              <a:p>
                <a:pPr marL="0" indent="0" algn="ctr">
                  <a:buNone/>
                </a:pPr>
                <a:r>
                  <a:rPr lang="en-GB" sz="1600" b="1" noProof="0" dirty="0">
                    <a:solidFill>
                      <a:srgbClr val="C00000"/>
                    </a:solidFill>
                  </a:rPr>
                  <a:t>Active areas determination pipeline</a:t>
                </a:r>
              </a:p>
              <a:p>
                <a:pPr>
                  <a:buFont typeface="+mj-lt"/>
                  <a:buAutoNum type="arabicPeriod"/>
                </a:pPr>
                <a:r>
                  <a:rPr lang="en-GB" sz="1400" b="1" noProof="0" dirty="0"/>
                  <a:t>Envelope derivative computing</a:t>
                </a:r>
                <a:r>
                  <a:rPr lang="en-GB" sz="1400" noProof="0" dirty="0">
                    <a:solidFill>
                      <a:srgbClr val="0070C0"/>
                    </a:solidFill>
                  </a:rPr>
                  <a:t>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1400" i="1" noProof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1400" i="1" noProof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𝑑𝐸𝑛𝑣</m:t>
                        </m:r>
                      </m:num>
                      <m:den>
                        <m:r>
                          <a:rPr lang="en-GB" sz="1400" i="1" noProof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en-GB" sz="1400" i="1" noProof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en-GB" sz="1400" i="1" noProof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𝐸𝑛𝑣</m:t>
                    </m:r>
                    <m:d>
                      <m:dPr>
                        <m:begChr m:val="["/>
                        <m:endChr m:val="]"/>
                        <m:ctrlPr>
                          <a:rPr lang="en-GB" sz="1400" i="1" noProof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1400" i="1" noProof="0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1400" i="1" noProof="0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sz="1400" i="1" noProof="0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sz="1400" i="1" noProof="0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e>
                    </m:d>
                    <m:r>
                      <a:rPr lang="en-GB" sz="1400" i="1" noProof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GB" sz="1400" i="1" noProof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𝐸𝑛𝑣</m:t>
                    </m:r>
                    <m:d>
                      <m:dPr>
                        <m:begChr m:val="["/>
                        <m:endChr m:val="]"/>
                        <m:ctrlPr>
                          <a:rPr lang="en-GB" sz="1400" i="1" noProof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1400" i="1" noProof="0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1400" i="1" noProof="0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sz="1400" i="1" noProof="0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GB" sz="1400" b="0" i="1" noProof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GB" sz="1400" noProof="0" dirty="0"/>
              </a:p>
              <a:p>
                <a:pPr>
                  <a:buFont typeface="+mj-lt"/>
                  <a:buAutoNum type="arabicPeriod"/>
                </a:pPr>
                <a:r>
                  <a:rPr lang="en-GB" sz="1400" b="1" noProof="0" dirty="0"/>
                  <a:t>Derivative thresholding</a:t>
                </a:r>
                <a:r>
                  <a:rPr lang="en-GB" sz="1400" noProof="0" dirty="0"/>
                  <a:t> </a:t>
                </a:r>
              </a:p>
              <a:p>
                <a:pPr>
                  <a:buFont typeface="+mj-lt"/>
                  <a:buAutoNum type="arabicPeriod"/>
                </a:pPr>
                <a:r>
                  <a:rPr lang="en-GB" sz="1400" b="1" noProof="0" dirty="0"/>
                  <a:t>Active areas time thresholds definition</a:t>
                </a:r>
                <a:endParaRPr lang="en-GB" sz="1400" noProof="0" dirty="0"/>
              </a:p>
              <a:p>
                <a:pPr>
                  <a:buFont typeface="+mj-lt"/>
                  <a:buAutoNum type="arabicPeriod"/>
                </a:pPr>
                <a:endParaRPr lang="en-GB" sz="400" noProof="0" dirty="0"/>
              </a:p>
              <a:p>
                <a:pPr marL="0" indent="0">
                  <a:buNone/>
                </a:pPr>
                <a:endParaRPr lang="en-GB" sz="1200" noProof="0" dirty="0"/>
              </a:p>
            </p:txBody>
          </p:sp>
        </mc:Choice>
        <mc:Fallback xmlns="">
          <p:sp>
            <p:nvSpPr>
              <p:cNvPr id="9" name="Segnaposto contenuto 2">
                <a:extLst>
                  <a:ext uri="{FF2B5EF4-FFF2-40B4-BE49-F238E27FC236}">
                    <a16:creationId xmlns:a16="http://schemas.microsoft.com/office/drawing/2014/main" id="{4ED05BED-8EAB-5137-317F-BA837EA8A7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6216" y="2870721"/>
                <a:ext cx="4957875" cy="2660904"/>
              </a:xfrm>
              <a:blipFill>
                <a:blip r:embed="rId3"/>
                <a:stretch>
                  <a:fillRect l="-492" t="-1147" b="-17661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" name="Gruppo 16">
            <a:extLst>
              <a:ext uri="{FF2B5EF4-FFF2-40B4-BE49-F238E27FC236}">
                <a16:creationId xmlns:a16="http://schemas.microsoft.com/office/drawing/2014/main" id="{F62F145F-E7C6-F26E-3659-A471F1B0AB37}"/>
              </a:ext>
            </a:extLst>
          </p:cNvPr>
          <p:cNvGrpSpPr/>
          <p:nvPr/>
        </p:nvGrpSpPr>
        <p:grpSpPr>
          <a:xfrm>
            <a:off x="5319573" y="1755150"/>
            <a:ext cx="6582054" cy="4069424"/>
            <a:chOff x="4509618" y="1452900"/>
            <a:chExt cx="7531404" cy="4673924"/>
          </a:xfrm>
        </p:grpSpPr>
        <p:sp>
          <p:nvSpPr>
            <p:cNvPr id="12" name="Rettangolo 11">
              <a:extLst>
                <a:ext uri="{FF2B5EF4-FFF2-40B4-BE49-F238E27FC236}">
                  <a16:creationId xmlns:a16="http://schemas.microsoft.com/office/drawing/2014/main" id="{D34B8810-4705-6E18-E32D-986A62ECBAD6}"/>
                </a:ext>
              </a:extLst>
            </p:cNvPr>
            <p:cNvSpPr/>
            <p:nvPr/>
          </p:nvSpPr>
          <p:spPr>
            <a:xfrm>
              <a:off x="5734020" y="2179664"/>
              <a:ext cx="223296" cy="1600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  <p:pic>
          <p:nvPicPr>
            <p:cNvPr id="7" name="Immagine 6" descr="Immagine che contiene testo, diagramma, linea, Parallelo&#10;&#10;Descrizione generata automaticamente">
              <a:extLst>
                <a:ext uri="{FF2B5EF4-FFF2-40B4-BE49-F238E27FC236}">
                  <a16:creationId xmlns:a16="http://schemas.microsoft.com/office/drawing/2014/main" id="{4D0F1DF3-00E9-BCA7-8D55-C525C07FEC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525" t="6916" r="51700" b="50000"/>
            <a:stretch/>
          </p:blipFill>
          <p:spPr>
            <a:xfrm>
              <a:off x="4509618" y="1452900"/>
              <a:ext cx="3428929" cy="1976443"/>
            </a:xfrm>
            <a:prstGeom prst="rect">
              <a:avLst/>
            </a:prstGeom>
          </p:spPr>
        </p:pic>
        <p:pic>
          <p:nvPicPr>
            <p:cNvPr id="8" name="Immagine 7" descr="Immagine che contiene testo, diagramma, linea, Parallelo&#10;&#10;Descrizione generata automaticamente">
              <a:extLst>
                <a:ext uri="{FF2B5EF4-FFF2-40B4-BE49-F238E27FC236}">
                  <a16:creationId xmlns:a16="http://schemas.microsoft.com/office/drawing/2014/main" id="{DEDBCC5F-596B-81BF-6F6E-7A5065768A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318" t="6745" r="7907" b="50171"/>
            <a:stretch/>
          </p:blipFill>
          <p:spPr>
            <a:xfrm>
              <a:off x="8612093" y="1452900"/>
              <a:ext cx="3428929" cy="1976443"/>
            </a:xfrm>
            <a:prstGeom prst="rect">
              <a:avLst/>
            </a:prstGeom>
          </p:spPr>
        </p:pic>
        <p:pic>
          <p:nvPicPr>
            <p:cNvPr id="10" name="Immagine 9" descr="Immagine che contiene testo, diagramma, linea, Parallelo&#10;&#10;Descrizione generata automaticamente">
              <a:extLst>
                <a:ext uri="{FF2B5EF4-FFF2-40B4-BE49-F238E27FC236}">
                  <a16:creationId xmlns:a16="http://schemas.microsoft.com/office/drawing/2014/main" id="{3E6CB8F8-53FF-025E-6C08-2AA42174CB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525" t="52771" r="7700" b="4145"/>
            <a:stretch/>
          </p:blipFill>
          <p:spPr>
            <a:xfrm>
              <a:off x="6178295" y="3708497"/>
              <a:ext cx="4195553" cy="2418327"/>
            </a:xfrm>
            <a:prstGeom prst="rect">
              <a:avLst/>
            </a:prstGeom>
          </p:spPr>
        </p:pic>
        <p:sp>
          <p:nvSpPr>
            <p:cNvPr id="11" name="Freccia a destra 10">
              <a:extLst>
                <a:ext uri="{FF2B5EF4-FFF2-40B4-BE49-F238E27FC236}">
                  <a16:creationId xmlns:a16="http://schemas.microsoft.com/office/drawing/2014/main" id="{2FC3E1D4-A685-3101-EAED-B438A7D4EB5A}"/>
                </a:ext>
              </a:extLst>
            </p:cNvPr>
            <p:cNvSpPr/>
            <p:nvPr/>
          </p:nvSpPr>
          <p:spPr>
            <a:xfrm>
              <a:off x="8065008" y="2339684"/>
              <a:ext cx="420624" cy="160020"/>
            </a:xfrm>
            <a:prstGeom prst="rightArrow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  <p:sp>
          <p:nvSpPr>
            <p:cNvPr id="13" name="Freccia a destra 12">
              <a:extLst>
                <a:ext uri="{FF2B5EF4-FFF2-40B4-BE49-F238E27FC236}">
                  <a16:creationId xmlns:a16="http://schemas.microsoft.com/office/drawing/2014/main" id="{27F4EE09-F285-4D97-5CBC-0A0EECE45237}"/>
                </a:ext>
              </a:extLst>
            </p:cNvPr>
            <p:cNvSpPr/>
            <p:nvPr/>
          </p:nvSpPr>
          <p:spPr>
            <a:xfrm rot="5400000">
              <a:off x="8207396" y="3366248"/>
              <a:ext cx="329381" cy="227091"/>
            </a:xfrm>
            <a:prstGeom prst="rightArrow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  <p:sp>
          <p:nvSpPr>
            <p:cNvPr id="14" name="Rettangolo 13">
              <a:extLst>
                <a:ext uri="{FF2B5EF4-FFF2-40B4-BE49-F238E27FC236}">
                  <a16:creationId xmlns:a16="http://schemas.microsoft.com/office/drawing/2014/main" id="{B3F5FA28-B8D1-C10A-76CB-BAB8EE06E026}"/>
                </a:ext>
              </a:extLst>
            </p:cNvPr>
            <p:cNvSpPr/>
            <p:nvPr/>
          </p:nvSpPr>
          <p:spPr>
            <a:xfrm>
              <a:off x="5528302" y="1452900"/>
              <a:ext cx="502920" cy="1280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  <p:sp>
          <p:nvSpPr>
            <p:cNvPr id="15" name="Rettangolo 14">
              <a:extLst>
                <a:ext uri="{FF2B5EF4-FFF2-40B4-BE49-F238E27FC236}">
                  <a16:creationId xmlns:a16="http://schemas.microsoft.com/office/drawing/2014/main" id="{F8EB2B9D-FF4D-28E7-9BC6-8804D596A216}"/>
                </a:ext>
              </a:extLst>
            </p:cNvPr>
            <p:cNvSpPr/>
            <p:nvPr/>
          </p:nvSpPr>
          <p:spPr>
            <a:xfrm>
              <a:off x="9576046" y="1460525"/>
              <a:ext cx="502920" cy="1280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  <p:sp>
          <p:nvSpPr>
            <p:cNvPr id="16" name="Rettangolo 15">
              <a:extLst>
                <a:ext uri="{FF2B5EF4-FFF2-40B4-BE49-F238E27FC236}">
                  <a16:creationId xmlns:a16="http://schemas.microsoft.com/office/drawing/2014/main" id="{F23E1BAD-CC44-BE23-F501-D2E06F9BD7D2}"/>
                </a:ext>
              </a:extLst>
            </p:cNvPr>
            <p:cNvSpPr/>
            <p:nvPr/>
          </p:nvSpPr>
          <p:spPr>
            <a:xfrm>
              <a:off x="7402441" y="3753513"/>
              <a:ext cx="502920" cy="1280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</p:grpSp>
      <p:sp>
        <p:nvSpPr>
          <p:cNvPr id="27" name="Rettangolo con angoli arrotondati 26">
            <a:extLst>
              <a:ext uri="{FF2B5EF4-FFF2-40B4-BE49-F238E27FC236}">
                <a16:creationId xmlns:a16="http://schemas.microsoft.com/office/drawing/2014/main" id="{2F2396DB-F8E3-8893-F02F-375B5568F1B8}"/>
              </a:ext>
            </a:extLst>
          </p:cNvPr>
          <p:cNvSpPr/>
          <p:nvPr/>
        </p:nvSpPr>
        <p:spPr>
          <a:xfrm>
            <a:off x="410803" y="1543556"/>
            <a:ext cx="4344015" cy="111327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noProof="0" dirty="0">
                <a:solidFill>
                  <a:srgbClr val="C00000"/>
                </a:solidFill>
              </a:rPr>
              <a:t>Find and describe signal active areas </a:t>
            </a:r>
          </a:p>
          <a:p>
            <a:r>
              <a:rPr lang="en-GB" sz="1600" b="1" noProof="0" dirty="0">
                <a:solidFill>
                  <a:schemeClr val="tx1"/>
                </a:solidFill>
              </a:rPr>
              <a:t>Active area</a:t>
            </a:r>
            <a:r>
              <a:rPr lang="en-GB" sz="1600" noProof="0" dirty="0">
                <a:solidFill>
                  <a:schemeClr val="tx1"/>
                </a:solidFill>
              </a:rPr>
              <a:t>: portion of signal with electrical activity characterised by peaks presence</a:t>
            </a:r>
          </a:p>
        </p:txBody>
      </p:sp>
    </p:spTree>
    <p:extLst>
      <p:ext uri="{BB962C8B-B14F-4D97-AF65-F5344CB8AC3E}">
        <p14:creationId xmlns:p14="http://schemas.microsoft.com/office/powerpoint/2010/main" val="498428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66B2CB-A0E3-75AF-97A3-BF47DB2E8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AA8A7D-534C-D820-2884-005A3098D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noProof="0" dirty="0"/>
              <a:t>Introduction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00FB4AE-EFDC-AC7A-4A68-920D1FC86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2</a:t>
            </a:fld>
            <a:endParaRPr lang="en-GB" noProof="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1A8B7BA-A2E6-B504-4E91-C4BEBC4ED841}"/>
              </a:ext>
            </a:extLst>
          </p:cNvPr>
          <p:cNvSpPr txBox="1"/>
          <p:nvPr/>
        </p:nvSpPr>
        <p:spPr>
          <a:xfrm>
            <a:off x="206199" y="1483977"/>
            <a:ext cx="5116068" cy="3570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b="1" noProof="0" dirty="0">
                <a:solidFill>
                  <a:srgbClr val="C00000"/>
                </a:solidFill>
              </a:rPr>
              <a:t>Anatomy of the Atrioventricular node</a:t>
            </a:r>
          </a:p>
          <a:p>
            <a:endParaRPr lang="en-GB" sz="1600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b="1" noProof="0" dirty="0"/>
              <a:t>Double-pathway conduction schema</a:t>
            </a:r>
            <a:r>
              <a:rPr lang="en-GB" sz="1600" noProof="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600" b="1" noProof="0" dirty="0">
              <a:solidFill>
                <a:schemeClr val="accent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b="1" noProof="0" dirty="0">
                <a:solidFill>
                  <a:schemeClr val="accent1"/>
                </a:solidFill>
              </a:rPr>
              <a:t>Slow</a:t>
            </a:r>
            <a:r>
              <a:rPr lang="en-GB" sz="1600" noProof="0" dirty="0"/>
              <a:t> </a:t>
            </a:r>
            <a:r>
              <a:rPr lang="en-GB" sz="1600" b="1" noProof="0" dirty="0">
                <a:solidFill>
                  <a:schemeClr val="accent1"/>
                </a:solidFill>
              </a:rPr>
              <a:t>pathway</a:t>
            </a:r>
            <a:r>
              <a:rPr lang="en-GB" sz="1600" noProof="0" dirty="0"/>
              <a:t>: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sz="1600" noProof="0" dirty="0"/>
              <a:t>Lower conduction velocity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sz="1600" dirty="0"/>
              <a:t>Shorter</a:t>
            </a:r>
            <a:r>
              <a:rPr lang="en-GB" sz="1600" noProof="0" dirty="0"/>
              <a:t> refractory period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accent6"/>
                </a:solidFill>
              </a:rPr>
              <a:t>Fast</a:t>
            </a:r>
            <a:r>
              <a:rPr lang="en-GB" sz="1600" dirty="0"/>
              <a:t> </a:t>
            </a:r>
            <a:r>
              <a:rPr lang="en-GB" sz="1600" b="1" dirty="0">
                <a:solidFill>
                  <a:schemeClr val="accent6"/>
                </a:solidFill>
              </a:rPr>
              <a:t>pathway</a:t>
            </a:r>
            <a:r>
              <a:rPr lang="en-GB" sz="1600" dirty="0"/>
              <a:t>: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sz="1600" dirty="0"/>
              <a:t>Higher conduction velocity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sz="1600" dirty="0"/>
              <a:t>Longer refractory period</a:t>
            </a:r>
          </a:p>
          <a:p>
            <a:pPr lvl="2"/>
            <a:endParaRPr lang="en-GB" sz="1600" noProof="0" dirty="0"/>
          </a:p>
          <a:p>
            <a:endParaRPr lang="en-GB" sz="1600" noProof="0" dirty="0"/>
          </a:p>
          <a:p>
            <a:endParaRPr lang="en-GB" sz="1600" noProof="0" dirty="0"/>
          </a:p>
        </p:txBody>
      </p: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3AE6A9A1-AE0A-502A-41FD-B88374ACE5A3}"/>
              </a:ext>
            </a:extLst>
          </p:cNvPr>
          <p:cNvGrpSpPr/>
          <p:nvPr/>
        </p:nvGrpSpPr>
        <p:grpSpPr>
          <a:xfrm>
            <a:off x="5322267" y="1417304"/>
            <a:ext cx="6462635" cy="4678442"/>
            <a:chOff x="5322267" y="1417304"/>
            <a:chExt cx="6462635" cy="4678442"/>
          </a:xfrm>
        </p:grpSpPr>
        <p:pic>
          <p:nvPicPr>
            <p:cNvPr id="12" name="Immagine 11" descr="Immagine che contiene schizzo, disegno, diagramma, clipart&#10;&#10;Il contenuto generato dall'IA potrebbe non essere corretto.">
              <a:extLst>
                <a:ext uri="{FF2B5EF4-FFF2-40B4-BE49-F238E27FC236}">
                  <a16:creationId xmlns:a16="http://schemas.microsoft.com/office/drawing/2014/main" id="{0F480EBF-969B-9446-3D29-3F722D2C5E47}"/>
                </a:ext>
              </a:extLst>
            </p:cNvPr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22267" y="1961602"/>
              <a:ext cx="5779615" cy="4134144"/>
            </a:xfrm>
            <a:prstGeom prst="rect">
              <a:avLst/>
            </a:prstGeom>
          </p:spPr>
        </p:pic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AF4CD83B-9CBE-5A4C-F13C-12723179AF43}"/>
                </a:ext>
              </a:extLst>
            </p:cNvPr>
            <p:cNvPicPr/>
            <p:nvPr/>
          </p:nvPicPr>
          <p:blipFill rotWithShape="1">
            <a:blip r:embed="rId4">
              <a:grayscl/>
              <a:alphaModFix amt="58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634" t="6000" r="13667" b="6693"/>
            <a:stretch/>
          </p:blipFill>
          <p:spPr bwMode="auto">
            <a:xfrm>
              <a:off x="9982200" y="1417304"/>
              <a:ext cx="1802702" cy="16016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Ovale 13">
              <a:extLst>
                <a:ext uri="{FF2B5EF4-FFF2-40B4-BE49-F238E27FC236}">
                  <a16:creationId xmlns:a16="http://schemas.microsoft.com/office/drawing/2014/main" id="{D32F4FE4-C6C2-C131-64DB-3379962E588C}"/>
                </a:ext>
              </a:extLst>
            </p:cNvPr>
            <p:cNvSpPr/>
            <p:nvPr/>
          </p:nvSpPr>
          <p:spPr>
            <a:xfrm>
              <a:off x="10629376" y="1894821"/>
              <a:ext cx="619125" cy="646584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</p:grpSp>
      <p:pic>
        <p:nvPicPr>
          <p:cNvPr id="5" name="Immagine 4" descr="Immagine che contiene design&#10;&#10;Il contenuto generato dall'IA potrebbe non essere corretto.">
            <a:extLst>
              <a:ext uri="{FF2B5EF4-FFF2-40B4-BE49-F238E27FC236}">
                <a16:creationId xmlns:a16="http://schemas.microsoft.com/office/drawing/2014/main" id="{C802AC14-80D3-ED02-D812-A087B5D794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7" r="-1866"/>
          <a:stretch/>
        </p:blipFill>
        <p:spPr>
          <a:xfrm>
            <a:off x="3679411" y="1614151"/>
            <a:ext cx="4833178" cy="435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417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7037E-6 L 0.30469 3.7037E-6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234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50725F-3488-AC8F-64ED-EE19607232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E0F280-CC75-7142-AC72-2ED5E1401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10125456" cy="971551"/>
          </a:xfrm>
        </p:spPr>
        <p:txBody>
          <a:bodyPr>
            <a:normAutofit/>
          </a:bodyPr>
          <a:lstStyle/>
          <a:p>
            <a:r>
              <a:rPr lang="en-GB" sz="4000" noProof="0" dirty="0"/>
              <a:t>A1: Envelope based features: examples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C1A6039-DEFE-511D-9FFC-782069993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20</a:t>
            </a:fld>
            <a:endParaRPr lang="en-GB" noProof="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2558B221-CA16-F6A6-787A-A40C660EF122}"/>
              </a:ext>
            </a:extLst>
          </p:cNvPr>
          <p:cNvSpPr/>
          <p:nvPr/>
        </p:nvSpPr>
        <p:spPr>
          <a:xfrm>
            <a:off x="5468844" y="2179320"/>
            <a:ext cx="204716" cy="1485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E82BD37C-DFA6-EEF7-15A4-AB1F527EDAD1}"/>
              </a:ext>
            </a:extLst>
          </p:cNvPr>
          <p:cNvGrpSpPr/>
          <p:nvPr/>
        </p:nvGrpSpPr>
        <p:grpSpPr>
          <a:xfrm>
            <a:off x="119838" y="2434305"/>
            <a:ext cx="4007089" cy="2433844"/>
            <a:chOff x="269748" y="2697378"/>
            <a:chExt cx="6121400" cy="3808616"/>
          </a:xfrm>
        </p:grpSpPr>
        <p:pic>
          <p:nvPicPr>
            <p:cNvPr id="11" name="Immagine 10" descr="Immagine che contiene testo, diagramma, linea, Parallelo&#10;&#10;Descrizione generata automaticamente">
              <a:extLst>
                <a:ext uri="{FF2B5EF4-FFF2-40B4-BE49-F238E27FC236}">
                  <a16:creationId xmlns:a16="http://schemas.microsoft.com/office/drawing/2014/main" id="{4BA45460-991F-61FA-4CDF-758CF3293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312" t="53037" r="8351" b="5325"/>
            <a:stretch/>
          </p:blipFill>
          <p:spPr>
            <a:xfrm>
              <a:off x="269748" y="2826333"/>
              <a:ext cx="6121400" cy="3679661"/>
            </a:xfrm>
            <a:prstGeom prst="rect">
              <a:avLst/>
            </a:prstGeom>
          </p:spPr>
        </p:pic>
        <p:sp>
          <p:nvSpPr>
            <p:cNvPr id="13" name="Rettangolo 12">
              <a:extLst>
                <a:ext uri="{FF2B5EF4-FFF2-40B4-BE49-F238E27FC236}">
                  <a16:creationId xmlns:a16="http://schemas.microsoft.com/office/drawing/2014/main" id="{3F61B6C3-3CB3-8D93-71E1-986088D85356}"/>
                </a:ext>
              </a:extLst>
            </p:cNvPr>
            <p:cNvSpPr/>
            <p:nvPr/>
          </p:nvSpPr>
          <p:spPr>
            <a:xfrm>
              <a:off x="2062471" y="2895244"/>
              <a:ext cx="2731381" cy="1954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  <p:pic>
          <p:nvPicPr>
            <p:cNvPr id="15" name="Immagine 14">
              <a:extLst>
                <a:ext uri="{FF2B5EF4-FFF2-40B4-BE49-F238E27FC236}">
                  <a16:creationId xmlns:a16="http://schemas.microsoft.com/office/drawing/2014/main" id="{DD0B8FA4-2C5F-E39A-27E0-830F70371A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810" t="3432" r="30154" b="93080"/>
            <a:stretch/>
          </p:blipFill>
          <p:spPr>
            <a:xfrm>
              <a:off x="557087" y="2697378"/>
              <a:ext cx="5742147" cy="283121"/>
            </a:xfrm>
            <a:prstGeom prst="rect">
              <a:avLst/>
            </a:prstGeom>
          </p:spPr>
        </p:pic>
      </p:grpSp>
      <p:sp>
        <p:nvSpPr>
          <p:cNvPr id="16" name="Ovale 15">
            <a:extLst>
              <a:ext uri="{FF2B5EF4-FFF2-40B4-BE49-F238E27FC236}">
                <a16:creationId xmlns:a16="http://schemas.microsoft.com/office/drawing/2014/main" id="{0E464A10-F096-14BE-7FFE-A958E9845FFC}"/>
              </a:ext>
            </a:extLst>
          </p:cNvPr>
          <p:cNvSpPr/>
          <p:nvPr/>
        </p:nvSpPr>
        <p:spPr>
          <a:xfrm>
            <a:off x="1607820" y="3496960"/>
            <a:ext cx="106045" cy="103467"/>
          </a:xfrm>
          <a:prstGeom prst="ellips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84EFF778-ED05-8780-D52C-F434E4CAD30F}"/>
              </a:ext>
            </a:extLst>
          </p:cNvPr>
          <p:cNvSpPr/>
          <p:nvPr/>
        </p:nvSpPr>
        <p:spPr>
          <a:xfrm>
            <a:off x="1897486" y="3864882"/>
            <a:ext cx="106574" cy="103467"/>
          </a:xfrm>
          <a:prstGeom prst="ellips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0CB6D18C-FAAA-EFB1-311B-6DFAF4F59D1D}"/>
              </a:ext>
            </a:extLst>
          </p:cNvPr>
          <p:cNvSpPr/>
          <p:nvPr/>
        </p:nvSpPr>
        <p:spPr>
          <a:xfrm>
            <a:off x="2233065" y="3095442"/>
            <a:ext cx="104235" cy="103467"/>
          </a:xfrm>
          <a:prstGeom prst="ellips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grpSp>
        <p:nvGrpSpPr>
          <p:cNvPr id="32" name="Gruppo 31">
            <a:extLst>
              <a:ext uri="{FF2B5EF4-FFF2-40B4-BE49-F238E27FC236}">
                <a16:creationId xmlns:a16="http://schemas.microsoft.com/office/drawing/2014/main" id="{18E90A84-AA0D-C2CE-D3EC-016A2BE6727E}"/>
              </a:ext>
            </a:extLst>
          </p:cNvPr>
          <p:cNvGrpSpPr/>
          <p:nvPr/>
        </p:nvGrpSpPr>
        <p:grpSpPr>
          <a:xfrm>
            <a:off x="4436081" y="2327866"/>
            <a:ext cx="7636081" cy="3107214"/>
            <a:chOff x="4502854" y="2351766"/>
            <a:chExt cx="7636081" cy="3107214"/>
          </a:xfrm>
        </p:grpSpPr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D76F768A-1911-15C0-EC6A-8A6759D3C1F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92" r="3392"/>
            <a:stretch/>
          </p:blipFill>
          <p:spPr>
            <a:xfrm>
              <a:off x="8279069" y="2351768"/>
              <a:ext cx="3859866" cy="3107212"/>
            </a:xfrm>
            <a:prstGeom prst="rect">
              <a:avLst/>
            </a:prstGeom>
          </p:spPr>
        </p:pic>
        <p:pic>
          <p:nvPicPr>
            <p:cNvPr id="28" name="Immagine 27">
              <a:extLst>
                <a:ext uri="{FF2B5EF4-FFF2-40B4-BE49-F238E27FC236}">
                  <a16:creationId xmlns:a16="http://schemas.microsoft.com/office/drawing/2014/main" id="{746B8D92-9EE5-FD8A-BF64-60002E27A7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59" r="3959"/>
            <a:stretch/>
          </p:blipFill>
          <p:spPr>
            <a:xfrm>
              <a:off x="4502854" y="2351766"/>
              <a:ext cx="3859866" cy="3107212"/>
            </a:xfrm>
            <a:prstGeom prst="rect">
              <a:avLst/>
            </a:prstGeom>
          </p:spPr>
        </p:pic>
      </p:grpSp>
      <p:sp>
        <p:nvSpPr>
          <p:cNvPr id="27" name="Ovale 26">
            <a:extLst>
              <a:ext uri="{FF2B5EF4-FFF2-40B4-BE49-F238E27FC236}">
                <a16:creationId xmlns:a16="http://schemas.microsoft.com/office/drawing/2014/main" id="{99C112C2-0D9D-E19C-9A9F-6F0C8C5555FC}"/>
              </a:ext>
            </a:extLst>
          </p:cNvPr>
          <p:cNvSpPr/>
          <p:nvPr/>
        </p:nvSpPr>
        <p:spPr>
          <a:xfrm>
            <a:off x="11335972" y="2747208"/>
            <a:ext cx="104235" cy="103467"/>
          </a:xfrm>
          <a:prstGeom prst="ellips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60B6E61A-A9B6-E31F-2FA8-A175CFBF163A}"/>
              </a:ext>
            </a:extLst>
          </p:cNvPr>
          <p:cNvSpPr/>
          <p:nvPr/>
        </p:nvSpPr>
        <p:spPr>
          <a:xfrm>
            <a:off x="7677912" y="4868149"/>
            <a:ext cx="104235" cy="103467"/>
          </a:xfrm>
          <a:prstGeom prst="ellips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3" name="Rettangolo con angoli arrotondati 32">
            <a:extLst>
              <a:ext uri="{FF2B5EF4-FFF2-40B4-BE49-F238E27FC236}">
                <a16:creationId xmlns:a16="http://schemas.microsoft.com/office/drawing/2014/main" id="{3F9A5A68-03CB-B118-3C88-B1265DF88A0E}"/>
              </a:ext>
            </a:extLst>
          </p:cNvPr>
          <p:cNvSpPr/>
          <p:nvPr/>
        </p:nvSpPr>
        <p:spPr>
          <a:xfrm>
            <a:off x="5838635" y="1711496"/>
            <a:ext cx="4867656" cy="305814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noProof="0" dirty="0">
                <a:solidFill>
                  <a:schemeClr val="accent5">
                    <a:lumMod val="50000"/>
                  </a:schemeClr>
                </a:solidFill>
              </a:rPr>
              <a:t>Dominant peak value and time</a:t>
            </a:r>
          </a:p>
        </p:txBody>
      </p:sp>
      <p:grpSp>
        <p:nvGrpSpPr>
          <p:cNvPr id="34" name="Gruppo 33">
            <a:extLst>
              <a:ext uri="{FF2B5EF4-FFF2-40B4-BE49-F238E27FC236}">
                <a16:creationId xmlns:a16="http://schemas.microsoft.com/office/drawing/2014/main" id="{20325EBE-C108-B499-1F93-44F6EC6BD1F1}"/>
              </a:ext>
            </a:extLst>
          </p:cNvPr>
          <p:cNvGrpSpPr/>
          <p:nvPr/>
        </p:nvGrpSpPr>
        <p:grpSpPr>
          <a:xfrm>
            <a:off x="4405997" y="2327865"/>
            <a:ext cx="7612597" cy="3107214"/>
            <a:chOff x="4526338" y="2351766"/>
            <a:chExt cx="7612597" cy="3107214"/>
          </a:xfrm>
        </p:grpSpPr>
        <p:pic>
          <p:nvPicPr>
            <p:cNvPr id="35" name="Immagine 34">
              <a:extLst>
                <a:ext uri="{FF2B5EF4-FFF2-40B4-BE49-F238E27FC236}">
                  <a16:creationId xmlns:a16="http://schemas.microsoft.com/office/drawing/2014/main" id="{8DA59698-043F-AE79-F9B2-66A7616A4F8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92" r="3392"/>
            <a:stretch/>
          </p:blipFill>
          <p:spPr>
            <a:xfrm>
              <a:off x="8279069" y="2351768"/>
              <a:ext cx="3859866" cy="3107212"/>
            </a:xfrm>
            <a:prstGeom prst="rect">
              <a:avLst/>
            </a:prstGeom>
          </p:spPr>
        </p:pic>
        <p:pic>
          <p:nvPicPr>
            <p:cNvPr id="36" name="Immagine 35">
              <a:extLst>
                <a:ext uri="{FF2B5EF4-FFF2-40B4-BE49-F238E27FC236}">
                  <a16:creationId xmlns:a16="http://schemas.microsoft.com/office/drawing/2014/main" id="{2633E5C3-7FB6-D773-724E-9E75603F65B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59" r="3959"/>
            <a:stretch/>
          </p:blipFill>
          <p:spPr>
            <a:xfrm>
              <a:off x="4526338" y="2351766"/>
              <a:ext cx="3812898" cy="3107213"/>
            </a:xfrm>
            <a:prstGeom prst="rect">
              <a:avLst/>
            </a:prstGeom>
          </p:spPr>
        </p:pic>
      </p:grpSp>
      <p:sp>
        <p:nvSpPr>
          <p:cNvPr id="37" name="Rettangolo con angoli arrotondati 36">
            <a:extLst>
              <a:ext uri="{FF2B5EF4-FFF2-40B4-BE49-F238E27FC236}">
                <a16:creationId xmlns:a16="http://schemas.microsoft.com/office/drawing/2014/main" id="{7CEBA5CC-DD47-B478-36A7-BED921541943}"/>
              </a:ext>
            </a:extLst>
          </p:cNvPr>
          <p:cNvSpPr/>
          <p:nvPr/>
        </p:nvSpPr>
        <p:spPr>
          <a:xfrm>
            <a:off x="5838635" y="1711496"/>
            <a:ext cx="4867656" cy="305814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noProof="0" dirty="0">
                <a:solidFill>
                  <a:schemeClr val="accent5">
                    <a:lumMod val="50000"/>
                  </a:schemeClr>
                </a:solidFill>
              </a:rPr>
              <a:t>Subdominant peak value and time</a:t>
            </a:r>
          </a:p>
        </p:txBody>
      </p:sp>
      <p:sp>
        <p:nvSpPr>
          <p:cNvPr id="38" name="Ovale 37">
            <a:extLst>
              <a:ext uri="{FF2B5EF4-FFF2-40B4-BE49-F238E27FC236}">
                <a16:creationId xmlns:a16="http://schemas.microsoft.com/office/drawing/2014/main" id="{F7627CD2-ACF8-571F-382D-ECAB902640B1}"/>
              </a:ext>
            </a:extLst>
          </p:cNvPr>
          <p:cNvSpPr/>
          <p:nvPr/>
        </p:nvSpPr>
        <p:spPr>
          <a:xfrm>
            <a:off x="7402319" y="4478128"/>
            <a:ext cx="106045" cy="103467"/>
          </a:xfrm>
          <a:prstGeom prst="ellips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9" name="Ovale 38">
            <a:extLst>
              <a:ext uri="{FF2B5EF4-FFF2-40B4-BE49-F238E27FC236}">
                <a16:creationId xmlns:a16="http://schemas.microsoft.com/office/drawing/2014/main" id="{DB10C2BC-77A7-EAD4-B2FC-E5037E5F026B}"/>
              </a:ext>
            </a:extLst>
          </p:cNvPr>
          <p:cNvSpPr/>
          <p:nvPr/>
        </p:nvSpPr>
        <p:spPr>
          <a:xfrm>
            <a:off x="11129374" y="3881471"/>
            <a:ext cx="106045" cy="103467"/>
          </a:xfrm>
          <a:prstGeom prst="ellips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44" name="Rettangolo con angoli arrotondati 43">
            <a:extLst>
              <a:ext uri="{FF2B5EF4-FFF2-40B4-BE49-F238E27FC236}">
                <a16:creationId xmlns:a16="http://schemas.microsoft.com/office/drawing/2014/main" id="{DA04256A-A255-8B27-DA09-BCEFC25BFA17}"/>
              </a:ext>
            </a:extLst>
          </p:cNvPr>
          <p:cNvSpPr/>
          <p:nvPr/>
        </p:nvSpPr>
        <p:spPr>
          <a:xfrm>
            <a:off x="5838635" y="1711496"/>
            <a:ext cx="4867656" cy="305814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noProof="0" dirty="0">
                <a:solidFill>
                  <a:schemeClr val="accent5">
                    <a:lumMod val="50000"/>
                  </a:schemeClr>
                </a:solidFill>
              </a:rPr>
              <a:t>Minor peak value and time</a:t>
            </a:r>
          </a:p>
        </p:txBody>
      </p:sp>
      <p:grpSp>
        <p:nvGrpSpPr>
          <p:cNvPr id="45" name="Gruppo 44">
            <a:extLst>
              <a:ext uri="{FF2B5EF4-FFF2-40B4-BE49-F238E27FC236}">
                <a16:creationId xmlns:a16="http://schemas.microsoft.com/office/drawing/2014/main" id="{4B28976E-554C-5A31-41D3-5BAD8ADF2C9F}"/>
              </a:ext>
            </a:extLst>
          </p:cNvPr>
          <p:cNvGrpSpPr/>
          <p:nvPr/>
        </p:nvGrpSpPr>
        <p:grpSpPr>
          <a:xfrm>
            <a:off x="4352429" y="2431331"/>
            <a:ext cx="7612597" cy="3107214"/>
            <a:chOff x="4526338" y="2351766"/>
            <a:chExt cx="7612597" cy="3107214"/>
          </a:xfrm>
        </p:grpSpPr>
        <p:pic>
          <p:nvPicPr>
            <p:cNvPr id="46" name="Immagine 45">
              <a:extLst>
                <a:ext uri="{FF2B5EF4-FFF2-40B4-BE49-F238E27FC236}">
                  <a16:creationId xmlns:a16="http://schemas.microsoft.com/office/drawing/2014/main" id="{F957223E-DD0E-1D43-0D1C-5520C42F919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92" r="3392"/>
            <a:stretch/>
          </p:blipFill>
          <p:spPr>
            <a:xfrm>
              <a:off x="8279069" y="2351768"/>
              <a:ext cx="3859866" cy="3107212"/>
            </a:xfrm>
            <a:prstGeom prst="rect">
              <a:avLst/>
            </a:prstGeom>
          </p:spPr>
        </p:pic>
        <p:pic>
          <p:nvPicPr>
            <p:cNvPr id="47" name="Immagine 46">
              <a:extLst>
                <a:ext uri="{FF2B5EF4-FFF2-40B4-BE49-F238E27FC236}">
                  <a16:creationId xmlns:a16="http://schemas.microsoft.com/office/drawing/2014/main" id="{7ECA661A-DB0E-C40D-C1C7-4C1F7F1FF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59" r="3959"/>
            <a:stretch/>
          </p:blipFill>
          <p:spPr>
            <a:xfrm>
              <a:off x="4526338" y="2351766"/>
              <a:ext cx="3812898" cy="3107213"/>
            </a:xfrm>
            <a:prstGeom prst="rect">
              <a:avLst/>
            </a:prstGeom>
          </p:spPr>
        </p:pic>
      </p:grpSp>
      <p:sp>
        <p:nvSpPr>
          <p:cNvPr id="48" name="Ovale 47">
            <a:extLst>
              <a:ext uri="{FF2B5EF4-FFF2-40B4-BE49-F238E27FC236}">
                <a16:creationId xmlns:a16="http://schemas.microsoft.com/office/drawing/2014/main" id="{6792A81D-F70E-4FDD-570C-79C61562BC57}"/>
              </a:ext>
            </a:extLst>
          </p:cNvPr>
          <p:cNvSpPr/>
          <p:nvPr/>
        </p:nvSpPr>
        <p:spPr>
          <a:xfrm>
            <a:off x="7332085" y="4393483"/>
            <a:ext cx="110384" cy="103467"/>
          </a:xfrm>
          <a:prstGeom prst="ellips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49" name="Ovale 48">
            <a:extLst>
              <a:ext uri="{FF2B5EF4-FFF2-40B4-BE49-F238E27FC236}">
                <a16:creationId xmlns:a16="http://schemas.microsoft.com/office/drawing/2014/main" id="{2469414F-A13D-415C-87EB-11074B4A9416}"/>
              </a:ext>
            </a:extLst>
          </p:cNvPr>
          <p:cNvSpPr/>
          <p:nvPr/>
        </p:nvSpPr>
        <p:spPr>
          <a:xfrm>
            <a:off x="11200578" y="3640696"/>
            <a:ext cx="110384" cy="103467"/>
          </a:xfrm>
          <a:prstGeom prst="ellips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997688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7" grpId="0" animBg="1"/>
      <p:bldP spid="18" grpId="0" animBg="1"/>
      <p:bldP spid="18" grpId="1" animBg="1"/>
      <p:bldP spid="27" grpId="0" animBg="1"/>
      <p:bldP spid="27" grpId="1" animBg="1"/>
      <p:bldP spid="29" grpId="0" animBg="1"/>
      <p:bldP spid="29" grpId="1" animBg="1"/>
      <p:bldP spid="33" grpId="0" animBg="1"/>
      <p:bldP spid="33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4" grpId="0" animBg="1"/>
      <p:bldP spid="48" grpId="0" animBg="1"/>
      <p:bldP spid="4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8D76BE-FC67-94AB-75FF-17A5899ED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F0C1AAF-8C1B-C7B0-D9EF-865219BAE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GB" sz="4000" noProof="0" dirty="0"/>
              <a:t>A2: Template matching definition 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59F2159-FD04-AFF0-5936-2135B1812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21</a:t>
            </a:fld>
            <a:endParaRPr lang="en-GB" noProof="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E514200B-B058-3E1B-0E6F-8C60C932ECE6}"/>
              </a:ext>
            </a:extLst>
          </p:cNvPr>
          <p:cNvSpPr/>
          <p:nvPr/>
        </p:nvSpPr>
        <p:spPr>
          <a:xfrm>
            <a:off x="5468844" y="2179320"/>
            <a:ext cx="223296" cy="1600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Segnaposto contenuto 2">
                <a:extLst>
                  <a:ext uri="{FF2B5EF4-FFF2-40B4-BE49-F238E27FC236}">
                    <a16:creationId xmlns:a16="http://schemas.microsoft.com/office/drawing/2014/main" id="{A566FD2A-DF1B-874E-9421-E7B5DD57DD3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4151" y="2531097"/>
                <a:ext cx="4296781" cy="3502152"/>
              </a:xfrm>
              <a:ln w="19050">
                <a:noFill/>
              </a:ln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1400" b="1" noProof="0" dirty="0"/>
                  <a:t>Template definition</a:t>
                </a:r>
                <a:r>
                  <a:rPr lang="en-GB" sz="1400" noProof="0" dirty="0"/>
                  <a:t>:</a:t>
                </a:r>
                <a:r>
                  <a:rPr lang="en-GB" sz="1600" noProof="0" dirty="0">
                    <a:solidFill>
                      <a:srgbClr val="002060"/>
                    </a:solidFill>
                  </a:rPr>
                  <a:t> </a:t>
                </a:r>
              </a:p>
              <a:p>
                <a:r>
                  <a:rPr lang="en-GB" sz="1400" i="1" noProof="0" dirty="0"/>
                  <a:t>Template 1</a:t>
                </a:r>
                <a:r>
                  <a:rPr lang="en-GB" sz="1400" noProof="0" dirty="0"/>
                  <a:t>:  single period of length T=0.05s, biphasic wave.</a:t>
                </a:r>
              </a:p>
              <a:p>
                <a:r>
                  <a:rPr lang="en-GB" sz="1400" i="1" noProof="0" dirty="0"/>
                  <a:t>Template 2</a:t>
                </a:r>
                <a:r>
                  <a:rPr lang="en-GB" sz="1400" noProof="0" dirty="0"/>
                  <a:t>: single period of length T=0.05s, complex-shaped wave.</a:t>
                </a:r>
                <a:endParaRPr lang="en-GB" sz="1200" noProof="0" dirty="0"/>
              </a:p>
              <a:p>
                <a:pPr marL="0" indent="0">
                  <a:buNone/>
                </a:pPr>
                <a:endParaRPr lang="en-GB" sz="1400" b="1" noProof="0" dirty="0"/>
              </a:p>
              <a:p>
                <a:pPr marL="0" indent="0">
                  <a:buNone/>
                </a:pPr>
                <a:r>
                  <a:rPr lang="en-GB" sz="1400" b="1" noProof="0" dirty="0"/>
                  <a:t>Cross-correlation</a:t>
                </a:r>
                <a:r>
                  <a:rPr lang="en-GB" sz="1400" noProof="0" dirty="0"/>
                  <a:t> </a:t>
                </a:r>
                <a:r>
                  <a:rPr lang="en-GB" sz="1400" b="1" noProof="0" dirty="0"/>
                  <a:t>signal</a:t>
                </a:r>
                <a:r>
                  <a:rPr lang="en-GB" sz="1400" noProof="0" dirty="0"/>
                  <a:t> computation:</a:t>
                </a:r>
              </a:p>
              <a:p>
                <a:pPr marL="0" indent="0">
                  <a:buNone/>
                </a:pPr>
                <a:endParaRPr lang="en-GB" sz="1400" noProof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400" b="0" i="1" noProof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𝐶𝐶</m:t>
                      </m:r>
                      <m:d>
                        <m:dPr>
                          <m:ctrlP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en-GB" sz="1400" b="0" i="1" noProof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𝑟𝑜𝑣𝑇𝑟𝑎𝑐𝑒</m:t>
                          </m:r>
                          <m:d>
                            <m:dPr>
                              <m:ctrlP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  <m: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𝑡𝑒𝑚𝑝𝑙𝑎𝑡𝑒</m:t>
                          </m:r>
                          <m: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GB" sz="1400" b="0" noProof="0" dirty="0"/>
              </a:p>
              <a:p>
                <a:pPr marL="0" indent="0">
                  <a:buNone/>
                </a:pPr>
                <a:r>
                  <a:rPr lang="en-GB" sz="1400" i="1" noProof="0" dirty="0"/>
                  <a:t>Where both roving trace and template were normalised.</a:t>
                </a:r>
              </a:p>
              <a:p>
                <a:pPr marL="0" indent="0">
                  <a:buNone/>
                </a:pPr>
                <a:endParaRPr lang="en-GB" sz="900" i="1" noProof="0" dirty="0"/>
              </a:p>
              <a:p>
                <a:pPr>
                  <a:buFont typeface="+mj-lt"/>
                  <a:buAutoNum type="arabicPeriod"/>
                </a:pPr>
                <a:endParaRPr lang="en-GB" sz="400" i="1" noProof="0" dirty="0"/>
              </a:p>
              <a:p>
                <a:pPr marL="0" indent="0">
                  <a:buNone/>
                </a:pPr>
                <a:endParaRPr lang="en-GB" sz="1200" noProof="0" dirty="0"/>
              </a:p>
            </p:txBody>
          </p:sp>
        </mc:Choice>
        <mc:Fallback xmlns="">
          <p:sp>
            <p:nvSpPr>
              <p:cNvPr id="9" name="Segnaposto contenuto 2">
                <a:extLst>
                  <a:ext uri="{FF2B5EF4-FFF2-40B4-BE49-F238E27FC236}">
                    <a16:creationId xmlns:a16="http://schemas.microsoft.com/office/drawing/2014/main" id="{A566FD2A-DF1B-874E-9421-E7B5DD57DD3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4151" y="2531097"/>
                <a:ext cx="4296781" cy="3502152"/>
              </a:xfrm>
              <a:blipFill>
                <a:blip r:embed="rId3"/>
                <a:stretch>
                  <a:fillRect l="-284" t="-348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magine 4">
            <a:extLst>
              <a:ext uri="{FF2B5EF4-FFF2-40B4-BE49-F238E27FC236}">
                <a16:creationId xmlns:a16="http://schemas.microsoft.com/office/drawing/2014/main" id="{BAF95C2B-66BB-300D-2C7B-891DCEA4F5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50932" y="2456694"/>
            <a:ext cx="3810334" cy="2857750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7DFE2B3E-043A-D2C1-E573-D608E3DFFF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42607" y="2456693"/>
            <a:ext cx="3810334" cy="2857751"/>
          </a:xfrm>
          <a:prstGeom prst="rect">
            <a:avLst/>
          </a:prstGeom>
        </p:spPr>
      </p:pic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2A58B5EE-51D9-D0F2-070A-5D6689B2B0E6}"/>
              </a:ext>
            </a:extLst>
          </p:cNvPr>
          <p:cNvSpPr/>
          <p:nvPr/>
        </p:nvSpPr>
        <p:spPr>
          <a:xfrm>
            <a:off x="410803" y="1543556"/>
            <a:ext cx="3897028" cy="62482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noProof="0" dirty="0">
                <a:solidFill>
                  <a:srgbClr val="C00000"/>
                </a:solidFill>
              </a:rPr>
              <a:t>Evaluate morphological properties</a:t>
            </a:r>
          </a:p>
        </p:txBody>
      </p:sp>
    </p:spTree>
    <p:extLst>
      <p:ext uri="{BB962C8B-B14F-4D97-AF65-F5344CB8AC3E}">
        <p14:creationId xmlns:p14="http://schemas.microsoft.com/office/powerpoint/2010/main" val="20130917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3DF399-9425-2EC3-2C71-E63E6FBB6A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668F69-CC65-3298-D6C2-47E124121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GB" sz="4000" noProof="0" dirty="0"/>
              <a:t>A2: Examples of features 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9B37A1A-C3D7-FAF0-9001-CAA50DB92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22</a:t>
            </a:fld>
            <a:endParaRPr lang="en-GB" noProof="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136B6EF0-0DCC-8C1A-2490-47096BED6DDE}"/>
              </a:ext>
            </a:extLst>
          </p:cNvPr>
          <p:cNvSpPr/>
          <p:nvPr/>
        </p:nvSpPr>
        <p:spPr>
          <a:xfrm>
            <a:off x="5468844" y="2179320"/>
            <a:ext cx="223296" cy="1600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D5906599-C3D3-F5EB-B1C6-B9BC2C6EA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8101"/>
            <a:ext cx="4422829" cy="2675883"/>
          </a:xfrm>
          <a:ln w="19050">
            <a:noFill/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600" noProof="0" dirty="0"/>
              <a:t>For each template:</a:t>
            </a:r>
          </a:p>
          <a:p>
            <a:r>
              <a:rPr lang="en-GB" sz="1600" noProof="0" dirty="0"/>
              <a:t>Cross-correlation signal maximum value </a:t>
            </a:r>
          </a:p>
          <a:p>
            <a:r>
              <a:rPr lang="en-GB" sz="1600" noProof="0" dirty="0"/>
              <a:t>Cross-correlation signal maximum time position</a:t>
            </a:r>
          </a:p>
          <a:p>
            <a:r>
              <a:rPr lang="en-GB" sz="1600" noProof="0" dirty="0"/>
              <a:t>Cross-correlation signal energy</a:t>
            </a:r>
            <a:endParaRPr lang="en-GB" sz="1400" noProof="0" dirty="0"/>
          </a:p>
          <a:p>
            <a:pPr marL="0" indent="0">
              <a:buNone/>
            </a:pPr>
            <a:endParaRPr lang="en-GB" sz="1050" noProof="0" dirty="0"/>
          </a:p>
          <a:p>
            <a:pPr>
              <a:buFont typeface="+mj-lt"/>
              <a:buAutoNum type="arabicPeriod"/>
            </a:pPr>
            <a:endParaRPr lang="en-GB" sz="600" noProof="0" dirty="0"/>
          </a:p>
          <a:p>
            <a:pPr marL="0" indent="0">
              <a:buNone/>
            </a:pPr>
            <a:endParaRPr lang="en-GB" sz="1600" noProof="0" dirty="0"/>
          </a:p>
        </p:txBody>
      </p: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0898900C-3E36-3976-5898-20D0BD3087BE}"/>
              </a:ext>
            </a:extLst>
          </p:cNvPr>
          <p:cNvGrpSpPr/>
          <p:nvPr/>
        </p:nvGrpSpPr>
        <p:grpSpPr>
          <a:xfrm>
            <a:off x="5508962" y="1493781"/>
            <a:ext cx="6203276" cy="3870437"/>
            <a:chOff x="5989320" y="1866100"/>
            <a:chExt cx="5935980" cy="3475246"/>
          </a:xfrm>
        </p:grpSpPr>
        <p:pic>
          <p:nvPicPr>
            <p:cNvPr id="10" name="Immagine 9" descr="Immagine che contiene testo, linea, diagramma, schermata&#10;&#10;Descrizione generata automaticamente">
              <a:extLst>
                <a:ext uri="{FF2B5EF4-FFF2-40B4-BE49-F238E27FC236}">
                  <a16:creationId xmlns:a16="http://schemas.microsoft.com/office/drawing/2014/main" id="{F4711DA1-5B16-9876-78C4-8F3978A487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25" t="471" r="8575" b="5438"/>
            <a:stretch/>
          </p:blipFill>
          <p:spPr>
            <a:xfrm>
              <a:off x="5989320" y="1866100"/>
              <a:ext cx="5935980" cy="3475246"/>
            </a:xfrm>
            <a:prstGeom prst="rect">
              <a:avLst/>
            </a:prstGeom>
          </p:spPr>
        </p:pic>
        <p:sp>
          <p:nvSpPr>
            <p:cNvPr id="11" name="Ovale 10">
              <a:extLst>
                <a:ext uri="{FF2B5EF4-FFF2-40B4-BE49-F238E27FC236}">
                  <a16:creationId xmlns:a16="http://schemas.microsoft.com/office/drawing/2014/main" id="{DA345AC8-1D86-EBE6-99C5-445300C871B3}"/>
                </a:ext>
              </a:extLst>
            </p:cNvPr>
            <p:cNvSpPr/>
            <p:nvPr/>
          </p:nvSpPr>
          <p:spPr>
            <a:xfrm>
              <a:off x="8402320" y="3870960"/>
              <a:ext cx="81280" cy="81280"/>
            </a:xfrm>
            <a:prstGeom prst="ellipse">
              <a:avLst/>
            </a:prstGeom>
            <a:noFill/>
            <a:ln w="28575"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CasellaDiTesto 12">
                  <a:extLst>
                    <a:ext uri="{FF2B5EF4-FFF2-40B4-BE49-F238E27FC236}">
                      <a16:creationId xmlns:a16="http://schemas.microsoft.com/office/drawing/2014/main" id="{4B3C3CF0-7B90-09BF-BCD9-4E839148DE64}"/>
                    </a:ext>
                  </a:extLst>
                </p:cNvPr>
                <p:cNvSpPr txBox="1"/>
                <p:nvPr/>
              </p:nvSpPr>
              <p:spPr>
                <a:xfrm>
                  <a:off x="7418751" y="3660942"/>
                  <a:ext cx="1115060" cy="26155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1200" b="0" i="1" noProof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sz="1200" b="0" i="1" noProof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𝑝𝑒𝑎𝑘</m:t>
                        </m:r>
                        <m:r>
                          <a:rPr lang="en-GB" sz="1200" b="0" i="1" noProof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sz="1200" b="0" i="1" noProof="0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1200" b="0" i="1" noProof="0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GB" sz="1200" b="0" i="1" noProof="0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𝑝𝑒𝑎𝑘</m:t>
                            </m:r>
                          </m:sub>
                        </m:sSub>
                        <m:r>
                          <a:rPr lang="en-GB" sz="1200" b="0" i="1" noProof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GB" sz="1200" noProof="0" dirty="0">
                    <a:solidFill>
                      <a:srgbClr val="002060"/>
                    </a:solidFill>
                  </a:endParaRPr>
                </a:p>
              </p:txBody>
            </p:sp>
          </mc:Choice>
          <mc:Fallback xmlns="">
            <p:sp>
              <p:nvSpPr>
                <p:cNvPr id="13" name="CasellaDiTesto 12">
                  <a:extLst>
                    <a:ext uri="{FF2B5EF4-FFF2-40B4-BE49-F238E27FC236}">
                      <a16:creationId xmlns:a16="http://schemas.microsoft.com/office/drawing/2014/main" id="{4B3C3CF0-7B90-09BF-BCD9-4E839148DE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18751" y="3660942"/>
                  <a:ext cx="1115060" cy="261555"/>
                </a:xfrm>
                <a:prstGeom prst="rect">
                  <a:avLst/>
                </a:prstGeom>
                <a:blipFill>
                  <a:blip r:embed="rId4"/>
                  <a:stretch>
                    <a:fillRect b="-4167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5697329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32FA5E-3AAC-17B4-88A1-79397CF697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69AFC1-8146-B369-D712-D34790FB9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10612120" cy="971551"/>
          </a:xfrm>
        </p:spPr>
        <p:txBody>
          <a:bodyPr>
            <a:normAutofit/>
          </a:bodyPr>
          <a:lstStyle/>
          <a:p>
            <a:r>
              <a:rPr lang="en-GB" sz="4000" noProof="0" dirty="0"/>
              <a:t>A2: Template matching: examples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AE23995-E039-3604-E1C0-0DBB1DD57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23</a:t>
            </a:fld>
            <a:endParaRPr lang="en-GB" noProof="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E6ECD193-1C53-D18E-1AF6-B20B98F23981}"/>
              </a:ext>
            </a:extLst>
          </p:cNvPr>
          <p:cNvSpPr/>
          <p:nvPr/>
        </p:nvSpPr>
        <p:spPr>
          <a:xfrm>
            <a:off x="5468844" y="2179320"/>
            <a:ext cx="204716" cy="1485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grpSp>
        <p:nvGrpSpPr>
          <p:cNvPr id="32" name="Gruppo 31">
            <a:extLst>
              <a:ext uri="{FF2B5EF4-FFF2-40B4-BE49-F238E27FC236}">
                <a16:creationId xmlns:a16="http://schemas.microsoft.com/office/drawing/2014/main" id="{3DEB5DBB-0C7A-286B-D910-6A9ED0F2F260}"/>
              </a:ext>
            </a:extLst>
          </p:cNvPr>
          <p:cNvGrpSpPr/>
          <p:nvPr/>
        </p:nvGrpSpPr>
        <p:grpSpPr>
          <a:xfrm>
            <a:off x="4436081" y="2327866"/>
            <a:ext cx="7636081" cy="3107214"/>
            <a:chOff x="4502854" y="2351766"/>
            <a:chExt cx="7636081" cy="3107214"/>
          </a:xfrm>
        </p:grpSpPr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51D9DB95-B5ED-D11B-923A-D4D2B5416F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92" r="3392"/>
            <a:stretch/>
          </p:blipFill>
          <p:spPr>
            <a:xfrm>
              <a:off x="8279069" y="2351768"/>
              <a:ext cx="3859866" cy="3107212"/>
            </a:xfrm>
            <a:prstGeom prst="rect">
              <a:avLst/>
            </a:prstGeom>
          </p:spPr>
        </p:pic>
        <p:pic>
          <p:nvPicPr>
            <p:cNvPr id="28" name="Immagine 27">
              <a:extLst>
                <a:ext uri="{FF2B5EF4-FFF2-40B4-BE49-F238E27FC236}">
                  <a16:creationId xmlns:a16="http://schemas.microsoft.com/office/drawing/2014/main" id="{BAC4EAF8-CC97-678F-C916-9277C6ADD0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92" r="3392"/>
            <a:stretch/>
          </p:blipFill>
          <p:spPr>
            <a:xfrm>
              <a:off x="4502854" y="2351766"/>
              <a:ext cx="3859866" cy="3107212"/>
            </a:xfrm>
            <a:prstGeom prst="rect">
              <a:avLst/>
            </a:prstGeom>
          </p:spPr>
        </p:pic>
      </p:grpSp>
      <p:sp>
        <p:nvSpPr>
          <p:cNvPr id="33" name="Rettangolo con angoli arrotondati 32">
            <a:extLst>
              <a:ext uri="{FF2B5EF4-FFF2-40B4-BE49-F238E27FC236}">
                <a16:creationId xmlns:a16="http://schemas.microsoft.com/office/drawing/2014/main" id="{456E5701-64B2-0869-C2CE-0756AD89C4C3}"/>
              </a:ext>
            </a:extLst>
          </p:cNvPr>
          <p:cNvSpPr/>
          <p:nvPr/>
        </p:nvSpPr>
        <p:spPr>
          <a:xfrm>
            <a:off x="5838635" y="1711496"/>
            <a:ext cx="4867656" cy="305814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noProof="0" dirty="0">
                <a:solidFill>
                  <a:schemeClr val="accent5">
                    <a:lumMod val="50000"/>
                  </a:schemeClr>
                </a:solidFill>
              </a:rPr>
              <a:t>Cross correlation peak value and time (TM1)</a:t>
            </a:r>
          </a:p>
        </p:txBody>
      </p:sp>
      <p:pic>
        <p:nvPicPr>
          <p:cNvPr id="3" name="Immagine 2" descr="Immagine che contiene testo, linea, diagramma, schermata&#10;&#10;Descrizione generata automaticamente">
            <a:extLst>
              <a:ext uri="{FF2B5EF4-FFF2-40B4-BE49-F238E27FC236}">
                <a16:creationId xmlns:a16="http://schemas.microsoft.com/office/drawing/2014/main" id="{1DDA5F3B-40F9-C8F1-9E39-F77A15BDAF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5" t="471" r="8575" b="5438"/>
          <a:stretch/>
        </p:blipFill>
        <p:spPr>
          <a:xfrm>
            <a:off x="119838" y="2534946"/>
            <a:ext cx="4316243" cy="2693052"/>
          </a:xfrm>
          <a:prstGeom prst="rect">
            <a:avLst/>
          </a:prstGeom>
        </p:spPr>
      </p:pic>
      <p:sp>
        <p:nvSpPr>
          <p:cNvPr id="5" name="Ovale 4">
            <a:extLst>
              <a:ext uri="{FF2B5EF4-FFF2-40B4-BE49-F238E27FC236}">
                <a16:creationId xmlns:a16="http://schemas.microsoft.com/office/drawing/2014/main" id="{F8F04CAB-3DF4-0A82-6831-D90BB5B302F4}"/>
              </a:ext>
            </a:extLst>
          </p:cNvPr>
          <p:cNvSpPr/>
          <p:nvPr/>
        </p:nvSpPr>
        <p:spPr>
          <a:xfrm>
            <a:off x="1847956" y="4085862"/>
            <a:ext cx="106574" cy="103467"/>
          </a:xfrm>
          <a:prstGeom prst="ellips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5A54D952-E6EC-A7C2-9173-5460B762207A}"/>
              </a:ext>
            </a:extLst>
          </p:cNvPr>
          <p:cNvSpPr/>
          <p:nvPr/>
        </p:nvSpPr>
        <p:spPr>
          <a:xfrm>
            <a:off x="5292196" y="2970294"/>
            <a:ext cx="106574" cy="103467"/>
          </a:xfrm>
          <a:prstGeom prst="ellips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EC28C8D2-E4E1-E881-1154-1AB3DC5D8018}"/>
              </a:ext>
            </a:extLst>
          </p:cNvPr>
          <p:cNvSpPr/>
          <p:nvPr/>
        </p:nvSpPr>
        <p:spPr>
          <a:xfrm>
            <a:off x="9147916" y="3598182"/>
            <a:ext cx="106574" cy="103467"/>
          </a:xfrm>
          <a:prstGeom prst="ellips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268740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5" grpId="0" animBg="1"/>
      <p:bldP spid="6" grpId="0" animBg="1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135422-469F-1E6F-F0FB-DE22179DA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F800D292-C3B8-F9CC-B219-CF06E6E6BBEC}"/>
              </a:ext>
            </a:extLst>
          </p:cNvPr>
          <p:cNvSpPr/>
          <p:nvPr/>
        </p:nvSpPr>
        <p:spPr>
          <a:xfrm>
            <a:off x="410803" y="1543556"/>
            <a:ext cx="3897028" cy="62482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noProof="0" dirty="0">
                <a:solidFill>
                  <a:srgbClr val="C00000"/>
                </a:solidFill>
              </a:rPr>
              <a:t>Analyse time-frequency behaviour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B832DBF-8CF7-E9C0-7787-963F6D199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10713720" cy="971551"/>
          </a:xfrm>
        </p:spPr>
        <p:txBody>
          <a:bodyPr>
            <a:noAutofit/>
          </a:bodyPr>
          <a:lstStyle/>
          <a:p>
            <a:r>
              <a:rPr lang="en-GB" sz="4000" noProof="0" dirty="0"/>
              <a:t>A3: Short-time Fourier Transformation features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716D4BB-F762-E714-AC34-B0C45A72C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24</a:t>
            </a:fld>
            <a:endParaRPr lang="en-GB" noProof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Segnaposto contenuto 2">
                <a:extLst>
                  <a:ext uri="{FF2B5EF4-FFF2-40B4-BE49-F238E27FC236}">
                    <a16:creationId xmlns:a16="http://schemas.microsoft.com/office/drawing/2014/main" id="{90133908-5951-4751-DDEC-B0C6137294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10803" y="2531097"/>
                <a:ext cx="4472093" cy="2882081"/>
              </a:xfrm>
              <a:ln w="19050">
                <a:noFill/>
              </a:ln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1400" b="1" noProof="0" dirty="0"/>
                  <a:t>STFT definition</a:t>
                </a:r>
                <a:r>
                  <a:rPr lang="en-GB" sz="1400" noProof="0" dirty="0"/>
                  <a:t>: </a:t>
                </a:r>
              </a:p>
              <a:p>
                <a:pPr marL="0" indent="0">
                  <a:buNone/>
                </a:pPr>
                <a:endParaRPr lang="en-GB" sz="1400" noProof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400" b="0" i="1" noProof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𝑆𝑇𝐹𝑇</m:t>
                      </m:r>
                      <m:d>
                        <m:dPr>
                          <m:ctrlPr>
                            <a:rPr lang="en-GB" sz="140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r>
                        <a:rPr lang="en-GB" sz="1400" i="1" noProof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GB" sz="140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GB" sz="140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GB" sz="140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GB" sz="140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GB" sz="140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r>
                            <a:rPr lang="en-GB" sz="140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𝑟𝑜𝑣𝑇𝑟𝑎𝑐𝑒</m:t>
                          </m:r>
                          <m:d>
                            <m:dPr>
                              <m:ctrlPr>
                                <a:rPr lang="en-GB" sz="140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sz="140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  <m:r>
                            <a:rPr lang="en-GB" sz="140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𝑊</m:t>
                          </m:r>
                          <m:d>
                            <m:dPr>
                              <m:ctrlP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</m:d>
                          <m: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sSup>
                            <m:sSupPr>
                              <m:ctrlP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GB" sz="1400" b="0" i="1" noProof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𝑓𝑛</m:t>
                              </m:r>
                            </m:sup>
                          </m:sSup>
                          <m:r>
                            <a:rPr lang="en-GB" sz="1400" b="0" i="1" noProof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  </m:t>
                          </m:r>
                        </m:e>
                      </m:nary>
                    </m:oMath>
                  </m:oMathPara>
                </a14:m>
                <a:endParaRPr lang="en-GB" sz="1400" noProof="0" dirty="0"/>
              </a:p>
              <a:p>
                <a:pPr marL="0" indent="0">
                  <a:buNone/>
                </a:pPr>
                <a:r>
                  <a:rPr lang="en-GB" sz="1400" i="1" noProof="0" dirty="0">
                    <a:solidFill>
                      <a:schemeClr val="tx1"/>
                    </a:solidFill>
                  </a:rPr>
                  <a:t>Where </a:t>
                </a:r>
                <a14:m>
                  <m:oMath xmlns:m="http://schemas.openxmlformats.org/officeDocument/2006/math">
                    <m:r>
                      <a:rPr lang="en-GB" sz="1400" i="1" noProof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𝑊</m:t>
                    </m:r>
                    <m:d>
                      <m:dPr>
                        <m:ctrlPr>
                          <a:rPr lang="en-GB" sz="140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140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GB" sz="140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GB" sz="140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r>
                  <a:rPr lang="en-GB" sz="1400" i="1" noProof="0" dirty="0">
                    <a:solidFill>
                      <a:schemeClr val="tx1"/>
                    </a:solidFill>
                  </a:rPr>
                  <a:t> is the </a:t>
                </a:r>
                <a:r>
                  <a:rPr lang="en-GB" sz="1400" b="1" i="1" noProof="0" dirty="0">
                    <a:solidFill>
                      <a:schemeClr val="tx1"/>
                    </a:solidFill>
                  </a:rPr>
                  <a:t>Hamming window </a:t>
                </a:r>
                <a:r>
                  <a:rPr lang="en-GB" sz="1400" i="1" noProof="0" dirty="0">
                    <a:solidFill>
                      <a:schemeClr val="tx1"/>
                    </a:solidFill>
                  </a:rPr>
                  <a:t>(overlapping 30%) of length M=64, centred into m.</a:t>
                </a:r>
                <a:endParaRPr lang="en-GB" sz="1400" i="1" noProof="0" dirty="0"/>
              </a:p>
            </p:txBody>
          </p:sp>
        </mc:Choice>
        <mc:Fallback xmlns="">
          <p:sp>
            <p:nvSpPr>
              <p:cNvPr id="9" name="Segnaposto contenuto 2">
                <a:extLst>
                  <a:ext uri="{FF2B5EF4-FFF2-40B4-BE49-F238E27FC236}">
                    <a16:creationId xmlns:a16="http://schemas.microsoft.com/office/drawing/2014/main" id="{90133908-5951-4751-DDEC-B0C6137294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10803" y="2531097"/>
                <a:ext cx="4472093" cy="2882081"/>
              </a:xfrm>
              <a:blipFill>
                <a:blip r:embed="rId3"/>
                <a:stretch>
                  <a:fillRect l="-409" t="-1057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magine 4" descr="Immagine che contiene testo, schermata, Policromia, linea&#10;&#10;Descrizione generata automaticamente">
            <a:extLst>
              <a:ext uri="{FF2B5EF4-FFF2-40B4-BE49-F238E27FC236}">
                <a16:creationId xmlns:a16="http://schemas.microsoft.com/office/drawing/2014/main" id="{F5B594C2-A052-FFCA-1C84-D2DD6A1468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0" r="8425" b="5439"/>
          <a:stretch/>
        </p:blipFill>
        <p:spPr>
          <a:xfrm>
            <a:off x="4764024" y="1395350"/>
            <a:ext cx="7338060" cy="4298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6905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1739DB-8358-DE71-8319-5D769C9964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9B171BF-12BB-0725-8F62-BBAE31FBE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GB" sz="4000" noProof="0" dirty="0"/>
              <a:t>A3: STFT features definition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760E3F5-6FAE-196B-FE99-98FEE5E88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25</a:t>
            </a:fld>
            <a:endParaRPr lang="en-GB" noProof="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BE082C32-2BE2-CF42-608E-09711A2F677B}"/>
              </a:ext>
            </a:extLst>
          </p:cNvPr>
          <p:cNvSpPr/>
          <p:nvPr/>
        </p:nvSpPr>
        <p:spPr>
          <a:xfrm>
            <a:off x="5468844" y="2179320"/>
            <a:ext cx="223296" cy="1600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005E37F3-DA39-E9D0-650E-1B09F3D3FC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0247" y="1735639"/>
            <a:ext cx="4245865" cy="3833057"/>
          </a:xfrm>
          <a:ln w="19050">
            <a:noFill/>
          </a:ln>
        </p:spPr>
        <p:txBody>
          <a:bodyPr>
            <a:noAutofit/>
          </a:bodyPr>
          <a:lstStyle/>
          <a:p>
            <a:r>
              <a:rPr lang="en-GB" sz="1600" b="1" noProof="0" dirty="0"/>
              <a:t>Average</a:t>
            </a:r>
            <a:r>
              <a:rPr lang="en-GB" sz="1600" noProof="0" dirty="0"/>
              <a:t> power (average of pixels)</a:t>
            </a:r>
          </a:p>
          <a:p>
            <a:r>
              <a:rPr lang="en-GB" sz="1600" b="1" noProof="0" dirty="0"/>
              <a:t>Maximum</a:t>
            </a:r>
            <a:r>
              <a:rPr lang="en-GB" sz="1600" noProof="0" dirty="0"/>
              <a:t> power (maximum pixel value)</a:t>
            </a:r>
          </a:p>
          <a:p>
            <a:r>
              <a:rPr lang="en-GB" sz="1600" b="1" noProof="0" dirty="0"/>
              <a:t>Minium</a:t>
            </a:r>
            <a:r>
              <a:rPr lang="en-GB" sz="1600" noProof="0" dirty="0"/>
              <a:t> power (minimum pixel value)</a:t>
            </a:r>
          </a:p>
          <a:p>
            <a:r>
              <a:rPr lang="en-GB" sz="1600" b="1" noProof="0" dirty="0"/>
              <a:t>Standard</a:t>
            </a:r>
            <a:r>
              <a:rPr lang="en-GB" sz="1600" noProof="0" dirty="0"/>
              <a:t> </a:t>
            </a:r>
            <a:r>
              <a:rPr lang="en-GB" sz="1600" b="1" noProof="0" dirty="0"/>
              <a:t>deviation</a:t>
            </a:r>
            <a:r>
              <a:rPr lang="en-GB" sz="1600" noProof="0" dirty="0"/>
              <a:t> of power values (pixels values)</a:t>
            </a:r>
          </a:p>
          <a:p>
            <a:pPr marL="0" indent="0">
              <a:buNone/>
            </a:pPr>
            <a:endParaRPr lang="en-GB" sz="1600" noProof="0" dirty="0"/>
          </a:p>
          <a:p>
            <a:pPr marL="0" indent="0">
              <a:buNone/>
            </a:pPr>
            <a:r>
              <a:rPr lang="en-GB" sz="1600" noProof="0" dirty="0"/>
              <a:t>Computed into:</a:t>
            </a:r>
          </a:p>
          <a:p>
            <a:r>
              <a:rPr lang="en-GB" sz="1600" b="1" noProof="0" dirty="0">
                <a:solidFill>
                  <a:srgbClr val="002060"/>
                </a:solidFill>
              </a:rPr>
              <a:t>low frequency sub-band</a:t>
            </a:r>
            <a:r>
              <a:rPr lang="en-GB" sz="1600" noProof="0" dirty="0">
                <a:solidFill>
                  <a:srgbClr val="002060"/>
                </a:solidFill>
              </a:rPr>
              <a:t>: </a:t>
            </a:r>
            <a:r>
              <a:rPr lang="en-GB" sz="1600" b="1" noProof="0" dirty="0">
                <a:solidFill>
                  <a:srgbClr val="002060"/>
                </a:solidFill>
              </a:rPr>
              <a:t>0-75 Hz</a:t>
            </a:r>
          </a:p>
          <a:p>
            <a:r>
              <a:rPr lang="en-GB" sz="1600" b="1" noProof="0" dirty="0">
                <a:solidFill>
                  <a:schemeClr val="accent2">
                    <a:lumMod val="75000"/>
                  </a:schemeClr>
                </a:solidFill>
              </a:rPr>
              <a:t>medium frequency-sub-band</a:t>
            </a:r>
            <a:r>
              <a:rPr lang="en-GB" sz="1600" noProof="0" dirty="0">
                <a:solidFill>
                  <a:schemeClr val="accent2">
                    <a:lumMod val="75000"/>
                  </a:schemeClr>
                </a:solidFill>
              </a:rPr>
              <a:t>: </a:t>
            </a:r>
            <a:r>
              <a:rPr lang="en-GB" sz="1600" b="1" noProof="0" dirty="0">
                <a:solidFill>
                  <a:schemeClr val="accent2">
                    <a:lumMod val="75000"/>
                  </a:schemeClr>
                </a:solidFill>
              </a:rPr>
              <a:t>75-150 Hz</a:t>
            </a:r>
          </a:p>
          <a:p>
            <a:r>
              <a:rPr lang="en-GB" sz="1600" b="1" noProof="0" dirty="0">
                <a:solidFill>
                  <a:srgbClr val="FF0000"/>
                </a:solidFill>
              </a:rPr>
              <a:t>high frequency sub-band</a:t>
            </a:r>
            <a:r>
              <a:rPr lang="en-GB" sz="1600" noProof="0" dirty="0">
                <a:solidFill>
                  <a:srgbClr val="FF0000"/>
                </a:solidFill>
              </a:rPr>
              <a:t>: </a:t>
            </a:r>
            <a:r>
              <a:rPr lang="en-GB" sz="1600" b="1" noProof="0" dirty="0">
                <a:solidFill>
                  <a:srgbClr val="FF0000"/>
                </a:solidFill>
              </a:rPr>
              <a:t>150-350 Hz</a:t>
            </a:r>
          </a:p>
          <a:p>
            <a:pPr marL="0" indent="0">
              <a:buNone/>
            </a:pPr>
            <a:endParaRPr lang="en-GB" sz="1600" noProof="0" dirty="0"/>
          </a:p>
        </p:txBody>
      </p:sp>
      <p:pic>
        <p:nvPicPr>
          <p:cNvPr id="5" name="Immagine 4" descr="Immagine che contiene testo, schermata, Policromia, linea&#10;&#10;Descrizione generata automaticamente">
            <a:extLst>
              <a:ext uri="{FF2B5EF4-FFF2-40B4-BE49-F238E27FC236}">
                <a16:creationId xmlns:a16="http://schemas.microsoft.com/office/drawing/2014/main" id="{94E80920-F08A-DD26-691D-76BFDD595F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0" r="8425" b="5439"/>
          <a:stretch/>
        </p:blipFill>
        <p:spPr>
          <a:xfrm>
            <a:off x="4764024" y="1395350"/>
            <a:ext cx="7338060" cy="4298059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52596AC6-59E5-437D-A75B-EB319C563C2A}"/>
              </a:ext>
            </a:extLst>
          </p:cNvPr>
          <p:cNvSpPr/>
          <p:nvPr/>
        </p:nvSpPr>
        <p:spPr>
          <a:xfrm>
            <a:off x="7217664" y="3163824"/>
            <a:ext cx="463296" cy="329184"/>
          </a:xfrm>
          <a:prstGeom prst="rect">
            <a:avLst/>
          </a:prstGeom>
          <a:solidFill>
            <a:srgbClr val="002060">
              <a:alpha val="50000"/>
            </a:srgbClr>
          </a:solidFill>
          <a:ln w="12700" cap="flat" cmpd="sng" algn="ctr">
            <a:solidFill>
              <a:schemeClr val="tx1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200" b="1" noProof="0" dirty="0">
              <a:solidFill>
                <a:srgbClr val="002060"/>
              </a:solidFill>
            </a:endParaRP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5DC45B3F-0D45-E556-E310-0FE71A32E753}"/>
              </a:ext>
            </a:extLst>
          </p:cNvPr>
          <p:cNvSpPr/>
          <p:nvPr/>
        </p:nvSpPr>
        <p:spPr>
          <a:xfrm>
            <a:off x="7738872" y="3163824"/>
            <a:ext cx="399288" cy="329184"/>
          </a:xfrm>
          <a:prstGeom prst="rect">
            <a:avLst/>
          </a:prstGeom>
          <a:solidFill>
            <a:srgbClr val="002060">
              <a:alpha val="50000"/>
            </a:srgbClr>
          </a:solidFill>
          <a:ln w="12700" cap="flat" cmpd="sng" algn="ctr">
            <a:solidFill>
              <a:schemeClr val="tx1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200" b="1" noProof="0" dirty="0">
              <a:solidFill>
                <a:srgbClr val="002060"/>
              </a:solidFill>
            </a:endParaRP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2B5D5F27-EBA6-3303-C9BF-09DCFE6DFAD1}"/>
              </a:ext>
            </a:extLst>
          </p:cNvPr>
          <p:cNvSpPr/>
          <p:nvPr/>
        </p:nvSpPr>
        <p:spPr>
          <a:xfrm>
            <a:off x="8311896" y="3163824"/>
            <a:ext cx="697992" cy="329184"/>
          </a:xfrm>
          <a:prstGeom prst="rect">
            <a:avLst/>
          </a:prstGeom>
          <a:solidFill>
            <a:srgbClr val="002060">
              <a:alpha val="50000"/>
            </a:srgbClr>
          </a:solidFill>
          <a:ln w="12700" cap="flat" cmpd="sng" algn="ctr">
            <a:solidFill>
              <a:schemeClr val="tx1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200" b="1" noProof="0" dirty="0">
              <a:solidFill>
                <a:srgbClr val="002060"/>
              </a:solidFill>
            </a:endParaRP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2E7F65DA-73B0-2097-F67F-E397136639AB}"/>
              </a:ext>
            </a:extLst>
          </p:cNvPr>
          <p:cNvSpPr/>
          <p:nvPr/>
        </p:nvSpPr>
        <p:spPr>
          <a:xfrm>
            <a:off x="7217664" y="2834640"/>
            <a:ext cx="463296" cy="329184"/>
          </a:xfrm>
          <a:prstGeom prst="rect">
            <a:avLst/>
          </a:prstGeom>
          <a:solidFill>
            <a:schemeClr val="accent2">
              <a:lumMod val="75000"/>
              <a:alpha val="50000"/>
            </a:schemeClr>
          </a:solidFill>
          <a:ln w="12700" cap="flat" cmpd="sng" algn="ctr">
            <a:solidFill>
              <a:schemeClr val="tx1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200" b="1" noProof="0" dirty="0">
              <a:solidFill>
                <a:srgbClr val="002060"/>
              </a:solidFill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60EC1640-9D96-DB60-EC65-DC40B45F95B9}"/>
              </a:ext>
            </a:extLst>
          </p:cNvPr>
          <p:cNvSpPr/>
          <p:nvPr/>
        </p:nvSpPr>
        <p:spPr>
          <a:xfrm>
            <a:off x="7738872" y="2834640"/>
            <a:ext cx="399288" cy="329184"/>
          </a:xfrm>
          <a:prstGeom prst="rect">
            <a:avLst/>
          </a:prstGeom>
          <a:solidFill>
            <a:schemeClr val="accent2">
              <a:lumMod val="75000"/>
              <a:alpha val="50000"/>
            </a:schemeClr>
          </a:solidFill>
          <a:ln w="12700" cap="flat" cmpd="sng" algn="ctr">
            <a:solidFill>
              <a:schemeClr val="tx1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200" b="1" noProof="0" dirty="0">
              <a:solidFill>
                <a:srgbClr val="002060"/>
              </a:solidFill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BCD96AF4-0B85-2ABC-843B-DCF5243E7EB1}"/>
              </a:ext>
            </a:extLst>
          </p:cNvPr>
          <p:cNvSpPr/>
          <p:nvPr/>
        </p:nvSpPr>
        <p:spPr>
          <a:xfrm>
            <a:off x="8311896" y="2834640"/>
            <a:ext cx="697992" cy="329184"/>
          </a:xfrm>
          <a:prstGeom prst="rect">
            <a:avLst/>
          </a:prstGeom>
          <a:solidFill>
            <a:schemeClr val="accent2">
              <a:lumMod val="75000"/>
              <a:alpha val="50000"/>
            </a:schemeClr>
          </a:solidFill>
          <a:ln w="12700" cap="flat" cmpd="sng" algn="ctr">
            <a:solidFill>
              <a:schemeClr val="tx1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200" b="1" noProof="0" dirty="0">
              <a:solidFill>
                <a:srgbClr val="002060"/>
              </a:solidFill>
            </a:endParaRP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410D8BC3-534D-467B-1A1A-9F99F255B6D3}"/>
              </a:ext>
            </a:extLst>
          </p:cNvPr>
          <p:cNvSpPr/>
          <p:nvPr/>
        </p:nvSpPr>
        <p:spPr>
          <a:xfrm>
            <a:off x="7217664" y="1944624"/>
            <a:ext cx="463296" cy="890016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 w="12700" cap="flat" cmpd="sng" algn="ctr">
            <a:solidFill>
              <a:schemeClr val="tx1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200" b="1" noProof="0" dirty="0">
              <a:solidFill>
                <a:srgbClr val="002060"/>
              </a:solidFill>
            </a:endParaRP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5D437E7F-40CD-AB13-8170-46518EE6F1E0}"/>
              </a:ext>
            </a:extLst>
          </p:cNvPr>
          <p:cNvSpPr/>
          <p:nvPr/>
        </p:nvSpPr>
        <p:spPr>
          <a:xfrm>
            <a:off x="7738872" y="1944624"/>
            <a:ext cx="399288" cy="890016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 w="12700" cap="flat" cmpd="sng" algn="ctr">
            <a:solidFill>
              <a:schemeClr val="tx1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200" b="1" noProof="0" dirty="0">
              <a:solidFill>
                <a:srgbClr val="002060"/>
              </a:solidFill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2784DD7B-7ACF-E7A8-4503-326FC42CDD64}"/>
              </a:ext>
            </a:extLst>
          </p:cNvPr>
          <p:cNvSpPr/>
          <p:nvPr/>
        </p:nvSpPr>
        <p:spPr>
          <a:xfrm>
            <a:off x="8311896" y="1944624"/>
            <a:ext cx="697992" cy="890016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 w="12700" cap="flat" cmpd="sng" algn="ctr">
            <a:solidFill>
              <a:schemeClr val="tx1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200" b="1" noProof="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702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8" grpId="0" animBg="1"/>
      <p:bldP spid="10" grpId="0" animBg="1"/>
      <p:bldP spid="11" grpId="0" animBg="1"/>
      <p:bldP spid="13" grpId="0" animBg="1"/>
      <p:bldP spid="14" grpId="0" animBg="1"/>
      <p:bldP spid="1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80E8E8-3E7A-2DAF-E7D5-D303686636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22D3D3-9940-5C75-2610-9036B3C40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10125456" cy="971551"/>
          </a:xfrm>
        </p:spPr>
        <p:txBody>
          <a:bodyPr>
            <a:normAutofit/>
          </a:bodyPr>
          <a:lstStyle/>
          <a:p>
            <a:r>
              <a:rPr lang="en-GB" sz="4000" noProof="0" dirty="0"/>
              <a:t>A3: STFT features: examples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71584DF-205C-4D39-6880-8E3706445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26</a:t>
            </a:fld>
            <a:endParaRPr lang="en-GB" noProof="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4212DBC4-BBAC-7659-8568-F26BF8C8E7D4}"/>
              </a:ext>
            </a:extLst>
          </p:cNvPr>
          <p:cNvSpPr/>
          <p:nvPr/>
        </p:nvSpPr>
        <p:spPr>
          <a:xfrm>
            <a:off x="5468844" y="2179320"/>
            <a:ext cx="204716" cy="1485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grpSp>
        <p:nvGrpSpPr>
          <p:cNvPr id="32" name="Gruppo 31">
            <a:extLst>
              <a:ext uri="{FF2B5EF4-FFF2-40B4-BE49-F238E27FC236}">
                <a16:creationId xmlns:a16="http://schemas.microsoft.com/office/drawing/2014/main" id="{CCB51191-5184-1D40-21C2-C918F39C7BD7}"/>
              </a:ext>
            </a:extLst>
          </p:cNvPr>
          <p:cNvGrpSpPr/>
          <p:nvPr/>
        </p:nvGrpSpPr>
        <p:grpSpPr>
          <a:xfrm>
            <a:off x="4436081" y="2327866"/>
            <a:ext cx="7636081" cy="3107214"/>
            <a:chOff x="4502854" y="2351766"/>
            <a:chExt cx="7636081" cy="3107214"/>
          </a:xfrm>
        </p:grpSpPr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379B92A9-4658-F6AE-82FA-FEBBAB649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92" r="3392"/>
            <a:stretch/>
          </p:blipFill>
          <p:spPr>
            <a:xfrm>
              <a:off x="8279069" y="2351768"/>
              <a:ext cx="3859866" cy="3107212"/>
            </a:xfrm>
            <a:prstGeom prst="rect">
              <a:avLst/>
            </a:prstGeom>
          </p:spPr>
        </p:pic>
        <p:pic>
          <p:nvPicPr>
            <p:cNvPr id="28" name="Immagine 27">
              <a:extLst>
                <a:ext uri="{FF2B5EF4-FFF2-40B4-BE49-F238E27FC236}">
                  <a16:creationId xmlns:a16="http://schemas.microsoft.com/office/drawing/2014/main" id="{395C2FAA-BB63-BD95-0898-3D104CF83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92" r="3392"/>
            <a:stretch/>
          </p:blipFill>
          <p:spPr>
            <a:xfrm>
              <a:off x="4502854" y="2351766"/>
              <a:ext cx="3859866" cy="3107212"/>
            </a:xfrm>
            <a:prstGeom prst="rect">
              <a:avLst/>
            </a:prstGeom>
          </p:spPr>
        </p:pic>
      </p:grpSp>
      <p:sp>
        <p:nvSpPr>
          <p:cNvPr id="33" name="Rettangolo con angoli arrotondati 32">
            <a:extLst>
              <a:ext uri="{FF2B5EF4-FFF2-40B4-BE49-F238E27FC236}">
                <a16:creationId xmlns:a16="http://schemas.microsoft.com/office/drawing/2014/main" id="{807B29E2-128F-AA71-ADFA-9E9385D3229B}"/>
              </a:ext>
            </a:extLst>
          </p:cNvPr>
          <p:cNvSpPr/>
          <p:nvPr/>
        </p:nvSpPr>
        <p:spPr>
          <a:xfrm>
            <a:off x="5498974" y="1711496"/>
            <a:ext cx="5546978" cy="305814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noProof="0" dirty="0">
                <a:solidFill>
                  <a:schemeClr val="accent5">
                    <a:lumMod val="50000"/>
                  </a:schemeClr>
                </a:solidFill>
              </a:rPr>
              <a:t>First active area HF sub-band: average and maximum power</a:t>
            </a:r>
          </a:p>
        </p:txBody>
      </p:sp>
      <p:pic>
        <p:nvPicPr>
          <p:cNvPr id="8" name="Immagine 7" descr="Immagine che contiene testo, schermata, Policromia, linea&#10;&#10;Descrizione generata automaticamente">
            <a:extLst>
              <a:ext uri="{FF2B5EF4-FFF2-40B4-BE49-F238E27FC236}">
                <a16:creationId xmlns:a16="http://schemas.microsoft.com/office/drawing/2014/main" id="{0707C8BD-902C-91A3-5215-073977146ED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0" r="8425" b="5439"/>
          <a:stretch/>
        </p:blipFill>
        <p:spPr>
          <a:xfrm>
            <a:off x="175627" y="2327865"/>
            <a:ext cx="4399071" cy="2914696"/>
          </a:xfrm>
          <a:prstGeom prst="rect">
            <a:avLst/>
          </a:prstGeom>
        </p:spPr>
      </p:pic>
      <p:sp>
        <p:nvSpPr>
          <p:cNvPr id="18" name="Rettangolo 17">
            <a:extLst>
              <a:ext uri="{FF2B5EF4-FFF2-40B4-BE49-F238E27FC236}">
                <a16:creationId xmlns:a16="http://schemas.microsoft.com/office/drawing/2014/main" id="{6A79C665-AFBC-2335-13B9-7677972028EB}"/>
              </a:ext>
            </a:extLst>
          </p:cNvPr>
          <p:cNvSpPr/>
          <p:nvPr/>
        </p:nvSpPr>
        <p:spPr>
          <a:xfrm>
            <a:off x="1622555" y="2718125"/>
            <a:ext cx="315781" cy="504338"/>
          </a:xfrm>
          <a:prstGeom prst="rect">
            <a:avLst/>
          </a:prstGeom>
          <a:noFill/>
          <a:ln w="38100" cap="flat" cmpd="sng" algn="ctr">
            <a:solidFill>
              <a:srgbClr val="C00000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200" b="1" noProof="0" dirty="0">
              <a:solidFill>
                <a:srgbClr val="002060"/>
              </a:solidFill>
            </a:endParaRP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6F90363F-ADB0-E29C-9C3B-BDA87D87CD6F}"/>
              </a:ext>
            </a:extLst>
          </p:cNvPr>
          <p:cNvSpPr/>
          <p:nvPr/>
        </p:nvSpPr>
        <p:spPr>
          <a:xfrm>
            <a:off x="1727158" y="3067263"/>
            <a:ext cx="106574" cy="103467"/>
          </a:xfrm>
          <a:prstGeom prst="ellips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5BD501A4-4971-44A4-D827-41EA071A21D3}"/>
              </a:ext>
            </a:extLst>
          </p:cNvPr>
          <p:cNvSpPr/>
          <p:nvPr/>
        </p:nvSpPr>
        <p:spPr>
          <a:xfrm>
            <a:off x="7321754" y="4234647"/>
            <a:ext cx="106574" cy="103467"/>
          </a:xfrm>
          <a:prstGeom prst="ellips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4595E26B-D399-120B-FAB2-74D376E50F99}"/>
              </a:ext>
            </a:extLst>
          </p:cNvPr>
          <p:cNvSpPr/>
          <p:nvPr/>
        </p:nvSpPr>
        <p:spPr>
          <a:xfrm>
            <a:off x="11045952" y="4893015"/>
            <a:ext cx="106574" cy="103467"/>
          </a:xfrm>
          <a:prstGeom prst="ellips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08096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18" grpId="0" animBg="1"/>
      <p:bldP spid="6" grpId="0" animBg="1"/>
      <p:bldP spid="19" grpId="0" animBg="1"/>
      <p:bldP spid="2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F2ACD4-7764-8CF4-AB75-F7AB84701C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600CFB3-F016-D721-12F4-CA41855F5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GB" sz="4000" noProof="0" dirty="0"/>
              <a:t>Literature inspired features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1A38498-36A5-4ED3-69E8-297A30D01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154168" y="4898899"/>
            <a:ext cx="2743200" cy="365125"/>
          </a:xfrm>
        </p:spPr>
        <p:txBody>
          <a:bodyPr/>
          <a:lstStyle/>
          <a:p>
            <a:fld id="{2FA0223F-D95A-431D-9A71-EDA7FA0C2F5B}" type="slidenum">
              <a:rPr lang="en-GB" noProof="0" smtClean="0"/>
              <a:t>27</a:t>
            </a:fld>
            <a:endParaRPr lang="en-GB" noProof="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AA0F97A6-BB30-AF0A-F6D7-75B37291393A}"/>
              </a:ext>
            </a:extLst>
          </p:cNvPr>
          <p:cNvSpPr/>
          <p:nvPr/>
        </p:nvSpPr>
        <p:spPr>
          <a:xfrm>
            <a:off x="5468844" y="2179320"/>
            <a:ext cx="223296" cy="1600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Segnaposto contenuto 2">
                <a:extLst>
                  <a:ext uri="{FF2B5EF4-FFF2-40B4-BE49-F238E27FC236}">
                    <a16:creationId xmlns:a16="http://schemas.microsoft.com/office/drawing/2014/main" id="{EBC0FBB3-B1DC-8130-C199-AC7EE3A3FD2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97626" y="2015990"/>
                <a:ext cx="4296781" cy="646700"/>
              </a:xfrm>
              <a:ln w="19050">
                <a:noFill/>
              </a:ln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1400" b="1" i="1" noProof="0" dirty="0"/>
                  <a:t>Fragmentation: </a:t>
                </a:r>
                <a:r>
                  <a:rPr lang="en-GB" sz="1400" noProof="0" dirty="0"/>
                  <a:t>number of peaks overshooting the threshold</a:t>
                </a:r>
              </a:p>
              <a:p>
                <a:pPr marL="0" indent="0">
                  <a:buNone/>
                </a:pPr>
                <a:endParaRPr lang="en-GB" sz="600" noProof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400" i="1" noProof="0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GB" sz="1400" i="1" noProof="0" smtClean="0">
                          <a:latin typeface="Cambria Math" panose="02040503050406030204" pitchFamily="18" charset="0"/>
                        </a:rPr>
                        <m:t>=0.75∗</m:t>
                      </m:r>
                      <m:r>
                        <a:rPr lang="en-GB" sz="1400" b="0" i="1" noProof="0" smtClean="0">
                          <a:latin typeface="Cambria Math" panose="02040503050406030204" pitchFamily="18" charset="0"/>
                        </a:rPr>
                        <m:t>𝑀𝐴𝐷</m:t>
                      </m:r>
                      <m:r>
                        <a:rPr lang="en-GB" sz="1400" b="0" i="1" noProof="0" smtClean="0">
                          <a:latin typeface="Cambria Math" panose="02040503050406030204" pitchFamily="18" charset="0"/>
                        </a:rPr>
                        <m:t>(</m:t>
                      </m:r>
                      <m:d>
                        <m:dPr>
                          <m:begChr m:val="|"/>
                          <m:endChr m:val="|"/>
                          <m:ctrlPr>
                            <a:rPr lang="en-GB" sz="1400" b="0" i="1" noProof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1400" b="0" i="1" noProof="0" smtClean="0">
                              <a:latin typeface="Cambria Math" panose="02040503050406030204" pitchFamily="18" charset="0"/>
                            </a:rPr>
                            <m:t>𝑟𝑜𝑣</m:t>
                          </m:r>
                          <m:r>
                            <a:rPr lang="en-GB" sz="1400" b="0" i="1" noProof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b="0" i="1" noProof="0" smtClean="0">
                              <a:latin typeface="Cambria Math" panose="02040503050406030204" pitchFamily="18" charset="0"/>
                            </a:rPr>
                            <m:t>𝑠𝑖𝑔𝑛𝑎𝑙</m:t>
                          </m:r>
                        </m:e>
                      </m:d>
                      <m:r>
                        <a:rPr lang="en-GB" sz="1400" b="0" i="1" noProof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1400" i="1" noProof="0" dirty="0"/>
              </a:p>
              <a:p>
                <a:pPr marL="0" indent="0">
                  <a:buNone/>
                </a:pPr>
                <a:endParaRPr lang="en-GB" sz="900" i="1" noProof="0" dirty="0"/>
              </a:p>
              <a:p>
                <a:pPr>
                  <a:buFont typeface="+mj-lt"/>
                  <a:buAutoNum type="arabicPeriod"/>
                </a:pPr>
                <a:endParaRPr lang="en-GB" sz="400" i="1" noProof="0" dirty="0"/>
              </a:p>
              <a:p>
                <a:pPr marL="0" indent="0">
                  <a:buNone/>
                </a:pPr>
                <a:endParaRPr lang="en-GB" sz="1200" noProof="0" dirty="0"/>
              </a:p>
            </p:txBody>
          </p:sp>
        </mc:Choice>
        <mc:Fallback xmlns="">
          <p:sp>
            <p:nvSpPr>
              <p:cNvPr id="9" name="Segnaposto contenuto 2">
                <a:extLst>
                  <a:ext uri="{FF2B5EF4-FFF2-40B4-BE49-F238E27FC236}">
                    <a16:creationId xmlns:a16="http://schemas.microsoft.com/office/drawing/2014/main" id="{EBC0FBB3-B1DC-8130-C199-AC7EE3A3FD2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97626" y="2015990"/>
                <a:ext cx="4296781" cy="646700"/>
              </a:xfrm>
              <a:blipFill>
                <a:blip r:embed="rId3"/>
                <a:stretch>
                  <a:fillRect l="-426" t="-4717" b="-39623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ttangolo con angoli arrotondati 2">
                <a:extLst>
                  <a:ext uri="{FF2B5EF4-FFF2-40B4-BE49-F238E27FC236}">
                    <a16:creationId xmlns:a16="http://schemas.microsoft.com/office/drawing/2014/main" id="{706E73D3-0B1E-03AC-FBBB-473EBFBD27B8}"/>
                  </a:ext>
                </a:extLst>
              </p:cNvPr>
              <p:cNvSpPr/>
              <p:nvPr/>
            </p:nvSpPr>
            <p:spPr>
              <a:xfrm>
                <a:off x="997595" y="1579360"/>
                <a:ext cx="4296781" cy="388372"/>
              </a:xfrm>
              <a:prstGeom prst="roundRect">
                <a:avLst/>
              </a:prstGeom>
              <a:solidFill>
                <a:schemeClr val="accent3">
                  <a:alpha val="50000"/>
                </a:schemeClr>
              </a:solidFill>
              <a:ln w="28575">
                <a:solidFill>
                  <a:schemeClr val="accent5">
                    <a:lumMod val="50000"/>
                  </a:schemeClr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600" b="1" noProof="0" dirty="0">
                    <a:solidFill>
                      <a:schemeClr val="accent5">
                        <a:lumMod val="50000"/>
                      </a:schemeClr>
                    </a:solidFill>
                  </a:rPr>
                  <a:t>Peak-to-Peak amplitude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600" b="1" i="1" noProof="0" smtClean="0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600" b="1" i="1" noProof="0" smtClean="0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b>
                        <m:r>
                          <a:rPr lang="en-GB" sz="1600" b="1" i="1" noProof="0" smtClean="0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𝒑𝒑</m:t>
                        </m:r>
                      </m:sub>
                    </m:sSub>
                  </m:oMath>
                </a14:m>
                <a:endParaRPr lang="en-GB" sz="1600" b="1" noProof="0" dirty="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Rettangolo con angoli arrotondati 2">
                <a:extLst>
                  <a:ext uri="{FF2B5EF4-FFF2-40B4-BE49-F238E27FC236}">
                    <a16:creationId xmlns:a16="http://schemas.microsoft.com/office/drawing/2014/main" id="{706E73D3-0B1E-03AC-FBBB-473EBFBD27B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7595" y="1579360"/>
                <a:ext cx="4296781" cy="388372"/>
              </a:xfrm>
              <a:prstGeom prst="roundRect">
                <a:avLst/>
              </a:prstGeom>
              <a:blipFill>
                <a:blip r:embed="rId4"/>
                <a:stretch>
                  <a:fillRect b="-7246"/>
                </a:stretch>
              </a:blipFill>
              <a:ln w="28575">
                <a:solidFill>
                  <a:schemeClr val="accent5">
                    <a:lumMod val="50000"/>
                  </a:schemeClr>
                </a:solidFill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E74848BC-0E19-7736-D085-FD66B18A6BD6}"/>
              </a:ext>
            </a:extLst>
          </p:cNvPr>
          <p:cNvSpPr/>
          <p:nvPr/>
        </p:nvSpPr>
        <p:spPr>
          <a:xfrm>
            <a:off x="6897626" y="1579360"/>
            <a:ext cx="4296781" cy="388372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noProof="0" dirty="0">
                <a:solidFill>
                  <a:schemeClr val="accent5">
                    <a:lumMod val="50000"/>
                  </a:schemeClr>
                </a:solidFill>
              </a:rPr>
              <a:t>Fragmentation</a:t>
            </a:r>
            <a:endParaRPr lang="en-GB" sz="1600" b="1" noProof="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6" name="Immagine 15" descr="Immagine che contiene testo, diagramma, linea, Parallelo&#10;&#10;Il contenuto generato dall'IA potrebbe non essere corretto.">
            <a:extLst>
              <a:ext uri="{FF2B5EF4-FFF2-40B4-BE49-F238E27FC236}">
                <a16:creationId xmlns:a16="http://schemas.microsoft.com/office/drawing/2014/main" id="{A417CD1C-46D1-FD0A-7245-C9E980ACB3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50" t="7355" r="52600" b="63875"/>
          <a:stretch/>
        </p:blipFill>
        <p:spPr>
          <a:xfrm>
            <a:off x="2758649" y="3115314"/>
            <a:ext cx="6247441" cy="243230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0" name="Segnaposto contenuto 2">
                <a:extLst>
                  <a:ext uri="{FF2B5EF4-FFF2-40B4-BE49-F238E27FC236}">
                    <a16:creationId xmlns:a16="http://schemas.microsoft.com/office/drawing/2014/main" id="{AF77FB40-0EC1-3E12-2001-35BD75C1AE2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97595" y="2042898"/>
                <a:ext cx="4296781" cy="880645"/>
              </a:xfrm>
              <a:prstGeom prst="rect">
                <a:avLst/>
              </a:prstGeom>
              <a:ln w="19050">
                <a:noFill/>
              </a:ln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600"/>
                  </a:spcBef>
                  <a:buNone/>
                </a:pPr>
                <a:r>
                  <a:rPr lang="en-GB" sz="1400" b="1" i="1" noProof="0" dirty="0"/>
                  <a:t>Peak-to-Peak amplitude: </a:t>
                </a:r>
                <a:r>
                  <a:rPr lang="en-GB" sz="1400" noProof="0" dirty="0"/>
                  <a:t>amplitude of the signal between the maximum 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sz="1400" b="1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1400" b="1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b>
                        <m:r>
                          <a:rPr lang="en-GB" sz="1400" b="1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𝒑</m:t>
                        </m:r>
                      </m:sub>
                      <m:sup>
                        <m:r>
                          <a:rPr lang="en-GB" sz="1400" b="1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bSup>
                  </m:oMath>
                </a14:m>
                <a:r>
                  <a:rPr lang="en-GB" sz="1400" noProof="0" dirty="0"/>
                  <a:t>) and minimum 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sz="1400" b="1" i="1" noProof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1400" b="1" i="1" noProof="0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b>
                        <m:r>
                          <a:rPr lang="en-GB" sz="1400" b="1" i="1" noProof="0" smtClean="0">
                            <a:latin typeface="Cambria Math" panose="02040503050406030204" pitchFamily="18" charset="0"/>
                          </a:rPr>
                          <m:t>𝒑</m:t>
                        </m:r>
                      </m:sub>
                      <m:sup>
                        <m:r>
                          <a:rPr lang="en-GB" sz="1400" b="1" i="1" noProof="0" smtClean="0"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bSup>
                  </m:oMath>
                </a14:m>
                <a:r>
                  <a:rPr lang="en-GB" sz="1400" noProof="0" dirty="0"/>
                  <a:t>) peak 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endParaRPr lang="en-GB" sz="600" noProof="0" dirty="0"/>
              </a:p>
              <a:p>
                <a:pPr marL="0" indent="0">
                  <a:spcBef>
                    <a:spcPts val="600"/>
                  </a:spcBef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400" b="0" i="1" noProof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400" b="0" i="1" noProof="0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GB" sz="1400" b="0" i="1" noProof="0" smtClean="0">
                              <a:latin typeface="Cambria Math" panose="02040503050406030204" pitchFamily="18" charset="0"/>
                            </a:rPr>
                            <m:t>𝑝𝑝</m:t>
                          </m:r>
                        </m:sub>
                      </m:sSub>
                      <m:r>
                        <a:rPr lang="en-GB" sz="1400" b="0" i="1" noProof="0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GB" sz="1400" b="0" i="1" noProof="0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1400" b="0" i="1" noProof="0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GB" sz="1400" b="0" i="1" noProof="0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  <m:sup>
                          <m:r>
                            <a:rPr lang="en-GB" sz="1400" b="0" i="1" noProof="0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bSup>
                      <m:r>
                        <a:rPr lang="en-GB" sz="1400" b="0" i="1" noProof="0" smtClean="0">
                          <a:latin typeface="Cambria Math" panose="02040503050406030204" pitchFamily="18" charset="0"/>
                        </a:rPr>
                        <m:t>−</m:t>
                      </m:r>
                      <m:d>
                        <m:dPr>
                          <m:ctrlPr>
                            <a:rPr lang="en-GB" sz="1400" b="0" i="1" noProof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GB" sz="1400" b="0" i="1" noProof="0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GB" sz="1400" b="0" i="1" noProof="0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GB" sz="1400" b="0" i="1" noProof="0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  <m:sup>
                              <m:r>
                                <a:rPr lang="en-GB" sz="1400" b="0" i="1" noProof="0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GB" sz="900" i="1" noProof="0" dirty="0"/>
              </a:p>
              <a:p>
                <a:pPr>
                  <a:spcBef>
                    <a:spcPts val="600"/>
                  </a:spcBef>
                  <a:buFont typeface="+mj-lt"/>
                  <a:buAutoNum type="arabicPeriod"/>
                </a:pPr>
                <a:endParaRPr lang="en-GB" sz="400" i="1" noProof="0" dirty="0"/>
              </a:p>
              <a:p>
                <a:pPr marL="0" indent="0">
                  <a:spcBef>
                    <a:spcPts val="600"/>
                  </a:spcBef>
                  <a:buFont typeface="Arial" panose="020B0604020202020204" pitchFamily="34" charset="0"/>
                  <a:buNone/>
                </a:pPr>
                <a:endParaRPr lang="en-GB" sz="1200" noProof="0" dirty="0"/>
              </a:p>
            </p:txBody>
          </p:sp>
        </mc:Choice>
        <mc:Fallback xmlns="">
          <p:sp>
            <p:nvSpPr>
              <p:cNvPr id="30" name="Segnaposto contenuto 2">
                <a:extLst>
                  <a:ext uri="{FF2B5EF4-FFF2-40B4-BE49-F238E27FC236}">
                    <a16:creationId xmlns:a16="http://schemas.microsoft.com/office/drawing/2014/main" id="{AF77FB40-0EC1-3E12-2001-35BD75C1AE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7595" y="2042898"/>
                <a:ext cx="4296781" cy="880645"/>
              </a:xfrm>
              <a:prstGeom prst="rect">
                <a:avLst/>
              </a:prstGeom>
              <a:blipFill>
                <a:blip r:embed="rId6"/>
                <a:stretch>
                  <a:fillRect l="-426" t="-3448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1" name="Immagine 30" descr="Immagine che contiene testo, diagramma, linea, Parallelo&#10;&#10;Il contenuto generato dall'IA potrebbe non essere corretto.">
            <a:extLst>
              <a:ext uri="{FF2B5EF4-FFF2-40B4-BE49-F238E27FC236}">
                <a16:creationId xmlns:a16="http://schemas.microsoft.com/office/drawing/2014/main" id="{FE99AFA8-2A76-A277-4066-5D9CFCB00CA4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7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450" t="7355" r="52600" b="63875"/>
          <a:stretch/>
        </p:blipFill>
        <p:spPr>
          <a:xfrm>
            <a:off x="2758649" y="3115314"/>
            <a:ext cx="6247441" cy="2432304"/>
          </a:xfrm>
          <a:prstGeom prst="rect">
            <a:avLst/>
          </a:prstGeom>
        </p:spPr>
      </p:pic>
      <p:grpSp>
        <p:nvGrpSpPr>
          <p:cNvPr id="32" name="Gruppo 31">
            <a:extLst>
              <a:ext uri="{FF2B5EF4-FFF2-40B4-BE49-F238E27FC236}">
                <a16:creationId xmlns:a16="http://schemas.microsoft.com/office/drawing/2014/main" id="{243E6FBC-A276-0B8F-DEA0-7EFABC658FB5}"/>
              </a:ext>
            </a:extLst>
          </p:cNvPr>
          <p:cNvGrpSpPr/>
          <p:nvPr/>
        </p:nvGrpSpPr>
        <p:grpSpPr>
          <a:xfrm>
            <a:off x="3351530" y="3534805"/>
            <a:ext cx="5530850" cy="1524000"/>
            <a:chOff x="3351530" y="3534805"/>
            <a:chExt cx="5530850" cy="1524000"/>
          </a:xfrm>
        </p:grpSpPr>
        <p:cxnSp>
          <p:nvCxnSpPr>
            <p:cNvPr id="18" name="Connettore 2 17">
              <a:extLst>
                <a:ext uri="{FF2B5EF4-FFF2-40B4-BE49-F238E27FC236}">
                  <a16:creationId xmlns:a16="http://schemas.microsoft.com/office/drawing/2014/main" id="{528FA85E-5A74-1ED6-7E76-748A10E3C8E3}"/>
                </a:ext>
              </a:extLst>
            </p:cNvPr>
            <p:cNvCxnSpPr>
              <a:cxnSpLocks/>
            </p:cNvCxnSpPr>
            <p:nvPr/>
          </p:nvCxnSpPr>
          <p:spPr>
            <a:xfrm>
              <a:off x="6523228" y="3542542"/>
              <a:ext cx="0" cy="1516263"/>
            </a:xfrm>
            <a:prstGeom prst="straightConnector1">
              <a:avLst/>
            </a:prstGeom>
            <a:ln w="19050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diritto 20">
              <a:extLst>
                <a:ext uri="{FF2B5EF4-FFF2-40B4-BE49-F238E27FC236}">
                  <a16:creationId xmlns:a16="http://schemas.microsoft.com/office/drawing/2014/main" id="{96BECC58-E0C8-126B-384A-127DFD7F45D5}"/>
                </a:ext>
              </a:extLst>
            </p:cNvPr>
            <p:cNvCxnSpPr/>
            <p:nvPr/>
          </p:nvCxnSpPr>
          <p:spPr>
            <a:xfrm>
              <a:off x="6151880" y="3534805"/>
              <a:ext cx="360680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diritto 21">
              <a:extLst>
                <a:ext uri="{FF2B5EF4-FFF2-40B4-BE49-F238E27FC236}">
                  <a16:creationId xmlns:a16="http://schemas.microsoft.com/office/drawing/2014/main" id="{29DF91D9-67AE-FD72-8D29-D1E519B63520}"/>
                </a:ext>
              </a:extLst>
            </p:cNvPr>
            <p:cNvCxnSpPr/>
            <p:nvPr/>
          </p:nvCxnSpPr>
          <p:spPr>
            <a:xfrm>
              <a:off x="6123940" y="5058805"/>
              <a:ext cx="360680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CasellaDiTesto 24">
                  <a:extLst>
                    <a:ext uri="{FF2B5EF4-FFF2-40B4-BE49-F238E27FC236}">
                      <a16:creationId xmlns:a16="http://schemas.microsoft.com/office/drawing/2014/main" id="{592A3A0A-F08F-5BA1-BC5A-6B4846B911B2}"/>
                    </a:ext>
                  </a:extLst>
                </p:cNvPr>
                <p:cNvSpPr txBox="1"/>
                <p:nvPr/>
              </p:nvSpPr>
              <p:spPr>
                <a:xfrm>
                  <a:off x="6484620" y="4116499"/>
                  <a:ext cx="613410" cy="36061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sz="1600" b="1" i="1" noProof="0" smtClean="0">
                                <a:solidFill>
                                  <a:schemeClr val="accent5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1600" b="1" i="1" noProof="0" smtClean="0">
                                <a:solidFill>
                                  <a:schemeClr val="accent5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𝑨</m:t>
                            </m:r>
                          </m:e>
                          <m:sub>
                            <m:r>
                              <a:rPr lang="en-GB" sz="1600" b="1" i="1" noProof="0" smtClean="0">
                                <a:solidFill>
                                  <a:schemeClr val="accent5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𝒑𝒑</m:t>
                            </m:r>
                          </m:sub>
                        </m:sSub>
                      </m:oMath>
                    </m:oMathPara>
                  </a14:m>
                  <a:endParaRPr lang="en-GB" sz="1600" noProof="0" dirty="0"/>
                </a:p>
              </p:txBody>
            </p:sp>
          </mc:Choice>
          <mc:Fallback xmlns="">
            <p:sp>
              <p:nvSpPr>
                <p:cNvPr id="25" name="CasellaDiTesto 24">
                  <a:extLst>
                    <a:ext uri="{FF2B5EF4-FFF2-40B4-BE49-F238E27FC236}">
                      <a16:creationId xmlns:a16="http://schemas.microsoft.com/office/drawing/2014/main" id="{592A3A0A-F08F-5BA1-BC5A-6B4846B911B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84620" y="4116499"/>
                  <a:ext cx="613410" cy="360612"/>
                </a:xfrm>
                <a:prstGeom prst="rect">
                  <a:avLst/>
                </a:prstGeom>
                <a:blipFill>
                  <a:blip r:embed="rId9"/>
                  <a:stretch>
                    <a:fillRect b="-3390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6" name="Connettore diritto 25">
              <a:extLst>
                <a:ext uri="{FF2B5EF4-FFF2-40B4-BE49-F238E27FC236}">
                  <a16:creationId xmlns:a16="http://schemas.microsoft.com/office/drawing/2014/main" id="{3D4CD748-EE96-9AB5-7BF9-C36DDB4C9E67}"/>
                </a:ext>
              </a:extLst>
            </p:cNvPr>
            <p:cNvCxnSpPr>
              <a:cxnSpLocks/>
            </p:cNvCxnSpPr>
            <p:nvPr/>
          </p:nvCxnSpPr>
          <p:spPr>
            <a:xfrm>
              <a:off x="3351530" y="4030105"/>
              <a:ext cx="5483860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CasellaDiTesto 28">
                  <a:extLst>
                    <a:ext uri="{FF2B5EF4-FFF2-40B4-BE49-F238E27FC236}">
                      <a16:creationId xmlns:a16="http://schemas.microsoft.com/office/drawing/2014/main" id="{7E068067-381C-82A5-F6CB-400D7CA299FD}"/>
                    </a:ext>
                  </a:extLst>
                </p:cNvPr>
                <p:cNvSpPr txBox="1"/>
                <p:nvPr/>
              </p:nvSpPr>
              <p:spPr>
                <a:xfrm>
                  <a:off x="8521700" y="3747167"/>
                  <a:ext cx="360680" cy="3385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1600" b="1" i="1" noProof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𝑻</m:t>
                        </m:r>
                      </m:oMath>
                    </m:oMathPara>
                  </a14:m>
                  <a:endParaRPr lang="en-GB" sz="1600" b="1" noProof="0" dirty="0">
                    <a:solidFill>
                      <a:srgbClr val="002060"/>
                    </a:solidFill>
                  </a:endParaRPr>
                </a:p>
              </p:txBody>
            </p:sp>
          </mc:Choice>
          <mc:Fallback xmlns="">
            <p:sp>
              <p:nvSpPr>
                <p:cNvPr id="29" name="CasellaDiTesto 28">
                  <a:extLst>
                    <a:ext uri="{FF2B5EF4-FFF2-40B4-BE49-F238E27FC236}">
                      <a16:creationId xmlns:a16="http://schemas.microsoft.com/office/drawing/2014/main" id="{7E068067-381C-82A5-F6CB-400D7CA299F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21700" y="3747167"/>
                  <a:ext cx="360680" cy="338554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3" name="Segnaposto contenuto 2">
            <a:extLst>
              <a:ext uri="{FF2B5EF4-FFF2-40B4-BE49-F238E27FC236}">
                <a16:creationId xmlns:a16="http://schemas.microsoft.com/office/drawing/2014/main" id="{3CBCEA9A-0EE2-63DB-D22F-513A1B340F6E}"/>
              </a:ext>
            </a:extLst>
          </p:cNvPr>
          <p:cNvSpPr txBox="1">
            <a:spLocks/>
          </p:cNvSpPr>
          <p:nvPr/>
        </p:nvSpPr>
        <p:spPr>
          <a:xfrm>
            <a:off x="638885" y="5845801"/>
            <a:ext cx="11386670" cy="880645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400" noProof="0" dirty="0"/>
              <a:t>Features based on the study of  </a:t>
            </a:r>
            <a:r>
              <a:rPr lang="en-GB" sz="1400" i="1" noProof="0" dirty="0">
                <a:effectLst/>
              </a:rPr>
              <a:t>G. </a:t>
            </a:r>
            <a:r>
              <a:rPr lang="en-GB" sz="1400" i="1" noProof="0" dirty="0" err="1">
                <a:effectLst/>
              </a:rPr>
              <a:t>Baldazzi</a:t>
            </a:r>
            <a:r>
              <a:rPr lang="en-GB" sz="1400" i="1" noProof="0" dirty="0">
                <a:effectLst/>
              </a:rPr>
              <a:t>, M. </a:t>
            </a:r>
            <a:r>
              <a:rPr lang="en-GB" sz="1400" i="1" noProof="0" dirty="0" err="1">
                <a:effectLst/>
              </a:rPr>
              <a:t>Orrù</a:t>
            </a:r>
            <a:r>
              <a:rPr lang="en-GB" sz="1400" i="1" noProof="0" dirty="0">
                <a:effectLst/>
              </a:rPr>
              <a:t>, G. Viola, e D. Pani, «</a:t>
            </a:r>
            <a:r>
              <a:rPr lang="en-GB" sz="1400" b="1" i="1" noProof="0" dirty="0">
                <a:effectLst/>
              </a:rPr>
              <a:t>Computer-aided detection of arrhythmogenic sites in post-ischemic ventricular tachycardia</a:t>
            </a:r>
            <a:r>
              <a:rPr lang="en-GB" sz="1400" i="1" noProof="0" dirty="0">
                <a:effectLst/>
              </a:rPr>
              <a:t>», Sci Rep, vol. 13, fasc. 1, p. 6906, </a:t>
            </a:r>
            <a:r>
              <a:rPr lang="en-GB" sz="1400" i="1" noProof="0" dirty="0" err="1">
                <a:effectLst/>
              </a:rPr>
              <a:t>apr.</a:t>
            </a:r>
            <a:r>
              <a:rPr lang="en-GB" sz="1400" i="1" noProof="0" dirty="0">
                <a:effectLst/>
              </a:rPr>
              <a:t> 2023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GB" sz="1400" b="1" i="1" noProof="0" dirty="0"/>
              <a:t> </a:t>
            </a:r>
            <a:endParaRPr lang="en-GB" sz="1400" i="1" noProof="0" dirty="0"/>
          </a:p>
          <a:p>
            <a:pPr>
              <a:spcBef>
                <a:spcPts val="600"/>
              </a:spcBef>
              <a:buFont typeface="+mj-lt"/>
              <a:buAutoNum type="arabicPeriod"/>
            </a:pPr>
            <a:endParaRPr lang="en-GB" sz="1400" i="1" noProof="0" dirty="0"/>
          </a:p>
          <a:p>
            <a:pPr marL="0" indent="0">
              <a:spcBef>
                <a:spcPts val="600"/>
              </a:spcBef>
              <a:buFont typeface="Arial" panose="020B0604020202020204" pitchFamily="34" charset="0"/>
              <a:buNone/>
            </a:pPr>
            <a:endParaRPr lang="en-GB" sz="1400" noProof="0" dirty="0"/>
          </a:p>
        </p:txBody>
      </p:sp>
    </p:spTree>
    <p:extLst>
      <p:ext uri="{BB962C8B-B14F-4D97-AF65-F5344CB8AC3E}">
        <p14:creationId xmlns:p14="http://schemas.microsoft.com/office/powerpoint/2010/main" val="1650141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6B3591-DB62-EEDB-9192-09F4F5CFD9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C60311-4DF0-19B5-2B75-02B9AD63A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GB" sz="4000" noProof="0" dirty="0"/>
              <a:t>A4: Features correlation analysis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6704C73-F3BE-0A51-D83B-FEDA4E67C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28</a:t>
            </a:fld>
            <a:endParaRPr lang="en-GB" noProof="0" dirty="0"/>
          </a:p>
        </p:txBody>
      </p:sp>
      <p:pic>
        <p:nvPicPr>
          <p:cNvPr id="10" name="Immagine 9" descr="Immagine che contiene testo, schermata, linea, diagramma&#10;&#10;Il contenuto generato dall'IA potrebbe non essere corretto.">
            <a:extLst>
              <a:ext uri="{FF2B5EF4-FFF2-40B4-BE49-F238E27FC236}">
                <a16:creationId xmlns:a16="http://schemas.microsoft.com/office/drawing/2014/main" id="{CF666345-76F1-81D9-918B-7CFD6442B9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480" y="1483303"/>
            <a:ext cx="5276841" cy="4828109"/>
          </a:xfrm>
          <a:prstGeom prst="rect">
            <a:avLst/>
          </a:prstGeom>
        </p:spPr>
      </p:pic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28AA6AEF-4823-FEB0-C13E-4C590165B0D5}"/>
              </a:ext>
            </a:extLst>
          </p:cNvPr>
          <p:cNvSpPr/>
          <p:nvPr/>
        </p:nvSpPr>
        <p:spPr>
          <a:xfrm>
            <a:off x="609858" y="2814320"/>
            <a:ext cx="2219702" cy="47256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noProof="0" dirty="0">
                <a:solidFill>
                  <a:schemeClr val="accent5">
                    <a:lumMod val="50000"/>
                  </a:schemeClr>
                </a:solidFill>
              </a:rPr>
              <a:t>Original feature set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AE6A2C3C-5987-5527-4723-609F4C0EE338}"/>
              </a:ext>
            </a:extLst>
          </p:cNvPr>
          <p:cNvSpPr/>
          <p:nvPr/>
        </p:nvSpPr>
        <p:spPr>
          <a:xfrm>
            <a:off x="753493" y="3429000"/>
            <a:ext cx="1932432" cy="305814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noProof="0" dirty="0">
                <a:solidFill>
                  <a:schemeClr val="accent5">
                    <a:lumMod val="50000"/>
                  </a:schemeClr>
                </a:solidFill>
              </a:rPr>
              <a:t>87 features</a:t>
            </a: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976D3E38-D54F-8781-C6BF-744155F828D9}"/>
              </a:ext>
            </a:extLst>
          </p:cNvPr>
          <p:cNvSpPr/>
          <p:nvPr/>
        </p:nvSpPr>
        <p:spPr>
          <a:xfrm>
            <a:off x="9362440" y="2814320"/>
            <a:ext cx="2219702" cy="47256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noProof="0" dirty="0">
                <a:solidFill>
                  <a:schemeClr val="accent5">
                    <a:lumMod val="50000"/>
                  </a:schemeClr>
                </a:solidFill>
              </a:rPr>
              <a:t>Final feature set</a:t>
            </a:r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6BA3C38A-5002-01E7-A542-AB9D18A45180}"/>
              </a:ext>
            </a:extLst>
          </p:cNvPr>
          <p:cNvSpPr/>
          <p:nvPr/>
        </p:nvSpPr>
        <p:spPr>
          <a:xfrm>
            <a:off x="9506075" y="3429000"/>
            <a:ext cx="1932432" cy="305814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noProof="0" dirty="0">
                <a:solidFill>
                  <a:schemeClr val="accent5">
                    <a:lumMod val="50000"/>
                  </a:schemeClr>
                </a:solidFill>
              </a:rPr>
              <a:t>56 features</a:t>
            </a:r>
          </a:p>
        </p:txBody>
      </p:sp>
      <p:sp>
        <p:nvSpPr>
          <p:cNvPr id="17" name="Freccia a destra 16">
            <a:extLst>
              <a:ext uri="{FF2B5EF4-FFF2-40B4-BE49-F238E27FC236}">
                <a16:creationId xmlns:a16="http://schemas.microsoft.com/office/drawing/2014/main" id="{BF98341B-E102-453E-3897-ABBD849218FF}"/>
              </a:ext>
            </a:extLst>
          </p:cNvPr>
          <p:cNvSpPr/>
          <p:nvPr/>
        </p:nvSpPr>
        <p:spPr>
          <a:xfrm>
            <a:off x="2966259" y="3097052"/>
            <a:ext cx="444785" cy="379668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8" name="Freccia a destra 17">
            <a:extLst>
              <a:ext uri="{FF2B5EF4-FFF2-40B4-BE49-F238E27FC236}">
                <a16:creationId xmlns:a16="http://schemas.microsoft.com/office/drawing/2014/main" id="{AFA4FD1E-88BF-3917-1995-9EE79FD547F4}"/>
              </a:ext>
            </a:extLst>
          </p:cNvPr>
          <p:cNvSpPr/>
          <p:nvPr/>
        </p:nvSpPr>
        <p:spPr>
          <a:xfrm>
            <a:off x="8764127" y="3097052"/>
            <a:ext cx="444785" cy="379668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6860269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A8B1AF-95A0-1C44-1FA2-F230668521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749971E-3AF5-75AC-9E88-AC482A415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GB" sz="4000" noProof="0" dirty="0"/>
              <a:t>A5: Knowledge based classifier performance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91E3CEC-5048-D08F-6C54-0BE11666B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29</a:t>
            </a:fld>
            <a:endParaRPr lang="en-GB" noProof="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FE2385A0-D2E2-D7E4-8DEE-8A7680CB7377}"/>
              </a:ext>
            </a:extLst>
          </p:cNvPr>
          <p:cNvSpPr/>
          <p:nvPr/>
        </p:nvSpPr>
        <p:spPr>
          <a:xfrm>
            <a:off x="5468844" y="2179320"/>
            <a:ext cx="223296" cy="1600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F2490BF-93B8-9950-7C7B-872C2A1D7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34972" y="1377839"/>
            <a:ext cx="4149861" cy="3361879"/>
          </a:xfrm>
          <a:prstGeom prst="rect">
            <a:avLst/>
          </a:prstGeom>
        </p:spPr>
      </p:pic>
      <p:sp>
        <p:nvSpPr>
          <p:cNvPr id="13" name="Segnaposto contenuto 5">
            <a:extLst>
              <a:ext uri="{FF2B5EF4-FFF2-40B4-BE49-F238E27FC236}">
                <a16:creationId xmlns:a16="http://schemas.microsoft.com/office/drawing/2014/main" id="{A828E801-7912-C758-1430-77690B613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877" y="1530210"/>
            <a:ext cx="5944639" cy="45505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600" noProof="0" dirty="0"/>
              <a:t>Comments on confusion matrix and metrics:</a:t>
            </a:r>
          </a:p>
          <a:p>
            <a:r>
              <a:rPr lang="en-GB" sz="1600" noProof="0" dirty="0"/>
              <a:t>Indifferent signals have good performance</a:t>
            </a:r>
          </a:p>
          <a:p>
            <a:r>
              <a:rPr lang="en-GB" sz="1600" noProof="0" dirty="0"/>
              <a:t>Effective signals suffer of bad precision but sufficient recall </a:t>
            </a:r>
          </a:p>
          <a:p>
            <a:r>
              <a:rPr lang="en-GB" sz="1600" noProof="0" dirty="0"/>
              <a:t>Dangerous signals suffer of both low precision and recall</a:t>
            </a:r>
          </a:p>
          <a:p>
            <a:endParaRPr lang="en-GB" sz="1600" noProof="0" dirty="0"/>
          </a:p>
          <a:p>
            <a:r>
              <a:rPr lang="en-GB" sz="1600" noProof="0" dirty="0"/>
              <a:t>There are 11 dangerous signals classified as effective and 139 indifferent classified as effective (very critical scenario)</a:t>
            </a:r>
          </a:p>
          <a:p>
            <a:r>
              <a:rPr lang="en-GB" sz="1600" noProof="0" dirty="0"/>
              <a:t>There are 44 indifferent signals recognized as dangerous (acceptable scenario) </a:t>
            </a:r>
          </a:p>
          <a:p>
            <a:r>
              <a:rPr lang="en-GB" sz="1600" noProof="0" dirty="0"/>
              <a:t>There are 24 dangerous signals classified as indifferent (risky scenario)</a:t>
            </a:r>
          </a:p>
          <a:p>
            <a:pPr marL="0" indent="0">
              <a:buNone/>
            </a:pPr>
            <a:endParaRPr lang="en-GB" sz="1600" noProof="0" dirty="0"/>
          </a:p>
        </p:txBody>
      </p:sp>
      <p:pic>
        <p:nvPicPr>
          <p:cNvPr id="18" name="Immagine 17" descr="Immagine che contiene testo, numero, schermata, Carattere&#10;&#10;Descrizione generata automaticamente">
            <a:extLst>
              <a:ext uri="{FF2B5EF4-FFF2-40B4-BE49-F238E27FC236}">
                <a16:creationId xmlns:a16="http://schemas.microsoft.com/office/drawing/2014/main" id="{D358F52F-A34B-4311-80D6-04D484803C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99" r="1865" b="17619"/>
          <a:stretch/>
        </p:blipFill>
        <p:spPr>
          <a:xfrm>
            <a:off x="7599033" y="4643198"/>
            <a:ext cx="3525703" cy="1600122"/>
          </a:xfrm>
          <a:prstGeom prst="rect">
            <a:avLst/>
          </a:prstGeom>
        </p:spPr>
      </p:pic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06FFAADE-7B63-20A9-86BD-CE2D365EBB76}"/>
              </a:ext>
            </a:extLst>
          </p:cNvPr>
          <p:cNvSpPr/>
          <p:nvPr/>
        </p:nvSpPr>
        <p:spPr>
          <a:xfrm>
            <a:off x="8135289" y="1863852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0878CC05-07BF-76ED-F92C-AEBDD051C295}"/>
              </a:ext>
            </a:extLst>
          </p:cNvPr>
          <p:cNvSpPr/>
          <p:nvPr/>
        </p:nvSpPr>
        <p:spPr>
          <a:xfrm>
            <a:off x="8968828" y="2743310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92D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05604A17-2C95-BC7D-C41D-E42A5567C160}"/>
              </a:ext>
            </a:extLst>
          </p:cNvPr>
          <p:cNvSpPr/>
          <p:nvPr/>
        </p:nvSpPr>
        <p:spPr>
          <a:xfrm>
            <a:off x="8968828" y="1863852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4" name="Rettangolo con angoli arrotondati 23">
            <a:extLst>
              <a:ext uri="{FF2B5EF4-FFF2-40B4-BE49-F238E27FC236}">
                <a16:creationId xmlns:a16="http://schemas.microsoft.com/office/drawing/2014/main" id="{DC0AD3D7-2141-D1B1-E367-1ABBE810F82A}"/>
              </a:ext>
            </a:extLst>
          </p:cNvPr>
          <p:cNvSpPr/>
          <p:nvPr/>
        </p:nvSpPr>
        <p:spPr>
          <a:xfrm>
            <a:off x="9802368" y="3529808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F8490450-CE36-B7E9-96CD-9BED7030DD32}"/>
              </a:ext>
            </a:extLst>
          </p:cNvPr>
          <p:cNvSpPr/>
          <p:nvPr/>
        </p:nvSpPr>
        <p:spPr>
          <a:xfrm>
            <a:off x="9802367" y="1871147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9ED46F79-3932-F34A-6707-68D9892709C0}"/>
              </a:ext>
            </a:extLst>
          </p:cNvPr>
          <p:cNvSpPr/>
          <p:nvPr/>
        </p:nvSpPr>
        <p:spPr>
          <a:xfrm>
            <a:off x="8135289" y="3523016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7" name="Rettangolo con angoli arrotondati 26">
            <a:extLst>
              <a:ext uri="{FF2B5EF4-FFF2-40B4-BE49-F238E27FC236}">
                <a16:creationId xmlns:a16="http://schemas.microsoft.com/office/drawing/2014/main" id="{26134242-F2BF-C327-26B4-5BE0D1FFBD4E}"/>
              </a:ext>
            </a:extLst>
          </p:cNvPr>
          <p:cNvSpPr/>
          <p:nvPr/>
        </p:nvSpPr>
        <p:spPr>
          <a:xfrm>
            <a:off x="8968828" y="3520948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047810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 animBg="1"/>
      <p:bldP spid="22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815FA-42DB-420E-BB48-CC6153B026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9A56F89-9DD8-11F2-7EC5-BFB4F87FB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noProof="0" dirty="0"/>
              <a:t>Introduction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DF9A3E4-0EB2-C41B-9620-0868FA9F1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3</a:t>
            </a:fld>
            <a:endParaRPr lang="en-GB" noProof="0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CDBB7FCF-7E9F-A5DA-9157-9AD2111D256D}"/>
              </a:ext>
            </a:extLst>
          </p:cNvPr>
          <p:cNvSpPr txBox="1"/>
          <p:nvPr/>
        </p:nvSpPr>
        <p:spPr>
          <a:xfrm>
            <a:off x="342900" y="1778522"/>
            <a:ext cx="546354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000" b="1" noProof="0" dirty="0">
                <a:solidFill>
                  <a:srgbClr val="C00000"/>
                </a:solidFill>
              </a:rPr>
              <a:t>Atrioventricular nodal re-entry  tachycardia</a:t>
            </a:r>
            <a:endParaRPr lang="en-GB" noProof="0" dirty="0"/>
          </a:p>
          <a:p>
            <a:pPr>
              <a:spcBef>
                <a:spcPts val="600"/>
              </a:spcBef>
            </a:pPr>
            <a:r>
              <a:rPr lang="en-GB" b="1" noProof="0" dirty="0"/>
              <a:t>Atrioventricular nodal </a:t>
            </a:r>
            <a:r>
              <a:rPr lang="en-GB" b="1" noProof="0" dirty="0" err="1"/>
              <a:t>reentrant</a:t>
            </a:r>
            <a:r>
              <a:rPr lang="en-GB" b="1" noProof="0" dirty="0"/>
              <a:t> tachycardia (AVNRT) </a:t>
            </a:r>
            <a:r>
              <a:rPr lang="en-GB" noProof="0" dirty="0"/>
              <a:t>is caused by the </a:t>
            </a:r>
            <a:r>
              <a:rPr lang="en-GB" b="1" noProof="0" dirty="0">
                <a:solidFill>
                  <a:srgbClr val="002060"/>
                </a:solidFill>
              </a:rPr>
              <a:t>presence of  a </a:t>
            </a:r>
            <a:r>
              <a:rPr lang="en-GB" b="1" noProof="0" dirty="0" err="1">
                <a:solidFill>
                  <a:srgbClr val="002060"/>
                </a:solidFill>
              </a:rPr>
              <a:t>reentrant</a:t>
            </a:r>
            <a:r>
              <a:rPr lang="en-GB" b="1" noProof="0" dirty="0">
                <a:solidFill>
                  <a:srgbClr val="002060"/>
                </a:solidFill>
              </a:rPr>
              <a:t> circuit into the dual electric pathways</a:t>
            </a:r>
            <a:r>
              <a:rPr lang="en-GB" noProof="0" dirty="0"/>
              <a:t>, that triggers rapid heartbeats.</a:t>
            </a:r>
          </a:p>
          <a:p>
            <a:pPr marL="7429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dirty="0"/>
              <a:t>Commonest form of  </a:t>
            </a:r>
            <a:r>
              <a:rPr lang="en-GB" b="1" dirty="0"/>
              <a:t>Supraventricular tachycardias (SVTs).  </a:t>
            </a:r>
            <a:endParaRPr lang="en-GB" noProof="0" dirty="0"/>
          </a:p>
        </p:txBody>
      </p:sp>
      <p:pic>
        <p:nvPicPr>
          <p:cNvPr id="29" name="Picture 2">
            <a:extLst>
              <a:ext uri="{FF2B5EF4-FFF2-40B4-BE49-F238E27FC236}">
                <a16:creationId xmlns:a16="http://schemas.microsoft.com/office/drawing/2014/main" id="{21CB62C5-1C97-0A59-6A1A-39CE0027383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grayscl/>
            <a:alphaModFix amt="58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634" t="6000" r="13667" b="6693"/>
          <a:stretch/>
        </p:blipFill>
        <p:spPr bwMode="auto">
          <a:xfrm>
            <a:off x="6563010" y="1564640"/>
            <a:ext cx="5060029" cy="4063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Freccia in giù 31">
            <a:extLst>
              <a:ext uri="{FF2B5EF4-FFF2-40B4-BE49-F238E27FC236}">
                <a16:creationId xmlns:a16="http://schemas.microsoft.com/office/drawing/2014/main" id="{943F8B75-4FFF-7244-03B3-67C821F6CA37}"/>
              </a:ext>
            </a:extLst>
          </p:cNvPr>
          <p:cNvSpPr/>
          <p:nvPr/>
        </p:nvSpPr>
        <p:spPr>
          <a:xfrm rot="20220731">
            <a:off x="9709405" y="3588314"/>
            <a:ext cx="134112" cy="189520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3" name="Freccia in giù 32">
            <a:extLst>
              <a:ext uri="{FF2B5EF4-FFF2-40B4-BE49-F238E27FC236}">
                <a16:creationId xmlns:a16="http://schemas.microsoft.com/office/drawing/2014/main" id="{6D64B9EC-56C8-50AA-6C90-D7292B80153F}"/>
              </a:ext>
            </a:extLst>
          </p:cNvPr>
          <p:cNvSpPr/>
          <p:nvPr/>
        </p:nvSpPr>
        <p:spPr>
          <a:xfrm rot="20220731">
            <a:off x="9610667" y="3388141"/>
            <a:ext cx="134112" cy="189520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4" name="Freccia in giù 33">
            <a:extLst>
              <a:ext uri="{FF2B5EF4-FFF2-40B4-BE49-F238E27FC236}">
                <a16:creationId xmlns:a16="http://schemas.microsoft.com/office/drawing/2014/main" id="{3A329CAE-57BB-78E9-9A65-B5D71D4A8BF4}"/>
              </a:ext>
            </a:extLst>
          </p:cNvPr>
          <p:cNvSpPr/>
          <p:nvPr/>
        </p:nvSpPr>
        <p:spPr>
          <a:xfrm rot="20220731">
            <a:off x="9511927" y="3169569"/>
            <a:ext cx="134112" cy="189520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5" name="Freccia in giù 34">
            <a:extLst>
              <a:ext uri="{FF2B5EF4-FFF2-40B4-BE49-F238E27FC236}">
                <a16:creationId xmlns:a16="http://schemas.microsoft.com/office/drawing/2014/main" id="{09D3D7B4-82F6-3E43-CBA4-9A5DC09F9353}"/>
              </a:ext>
            </a:extLst>
          </p:cNvPr>
          <p:cNvSpPr/>
          <p:nvPr/>
        </p:nvSpPr>
        <p:spPr>
          <a:xfrm rot="18551426">
            <a:off x="9869211" y="3734605"/>
            <a:ext cx="134112" cy="189520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6" name="Freccia in giù 35">
            <a:extLst>
              <a:ext uri="{FF2B5EF4-FFF2-40B4-BE49-F238E27FC236}">
                <a16:creationId xmlns:a16="http://schemas.microsoft.com/office/drawing/2014/main" id="{AA97B62B-F033-217A-9FFE-8616128A5E61}"/>
              </a:ext>
            </a:extLst>
          </p:cNvPr>
          <p:cNvSpPr/>
          <p:nvPr/>
        </p:nvSpPr>
        <p:spPr>
          <a:xfrm rot="19139589">
            <a:off x="10041803" y="3916689"/>
            <a:ext cx="134112" cy="189520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7" name="Freccia in giù 36">
            <a:extLst>
              <a:ext uri="{FF2B5EF4-FFF2-40B4-BE49-F238E27FC236}">
                <a16:creationId xmlns:a16="http://schemas.microsoft.com/office/drawing/2014/main" id="{332A9FAA-EA65-9A76-4B70-7816D670A383}"/>
              </a:ext>
            </a:extLst>
          </p:cNvPr>
          <p:cNvSpPr/>
          <p:nvPr/>
        </p:nvSpPr>
        <p:spPr>
          <a:xfrm rot="19492239">
            <a:off x="10187171" y="4094538"/>
            <a:ext cx="134112" cy="189520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8" name="Freccia in giù 37">
            <a:extLst>
              <a:ext uri="{FF2B5EF4-FFF2-40B4-BE49-F238E27FC236}">
                <a16:creationId xmlns:a16="http://schemas.microsoft.com/office/drawing/2014/main" id="{45EDC9E0-9E6E-D56F-81F6-93046DEB300C}"/>
              </a:ext>
            </a:extLst>
          </p:cNvPr>
          <p:cNvSpPr/>
          <p:nvPr/>
        </p:nvSpPr>
        <p:spPr>
          <a:xfrm rot="19492239">
            <a:off x="10320121" y="4290516"/>
            <a:ext cx="134112" cy="189520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9" name="Freccia in giù 38">
            <a:extLst>
              <a:ext uri="{FF2B5EF4-FFF2-40B4-BE49-F238E27FC236}">
                <a16:creationId xmlns:a16="http://schemas.microsoft.com/office/drawing/2014/main" id="{0DB36307-4A62-2C25-C28F-7CF562B0183F}"/>
              </a:ext>
            </a:extLst>
          </p:cNvPr>
          <p:cNvSpPr/>
          <p:nvPr/>
        </p:nvSpPr>
        <p:spPr>
          <a:xfrm rot="1139861">
            <a:off x="9754227" y="3818506"/>
            <a:ext cx="103271" cy="110096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42" name="Freccia in giù 41">
            <a:extLst>
              <a:ext uri="{FF2B5EF4-FFF2-40B4-BE49-F238E27FC236}">
                <a16:creationId xmlns:a16="http://schemas.microsoft.com/office/drawing/2014/main" id="{8DCA7915-41AA-5FD1-451E-8F74A627B884}"/>
              </a:ext>
            </a:extLst>
          </p:cNvPr>
          <p:cNvSpPr/>
          <p:nvPr/>
        </p:nvSpPr>
        <p:spPr>
          <a:xfrm rot="1823218">
            <a:off x="9698653" y="3931928"/>
            <a:ext cx="103271" cy="110096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43" name="Freccia in giù 42">
            <a:extLst>
              <a:ext uri="{FF2B5EF4-FFF2-40B4-BE49-F238E27FC236}">
                <a16:creationId xmlns:a16="http://schemas.microsoft.com/office/drawing/2014/main" id="{CF242CBD-006E-9436-CACE-56B7982C4BAD}"/>
              </a:ext>
            </a:extLst>
          </p:cNvPr>
          <p:cNvSpPr/>
          <p:nvPr/>
        </p:nvSpPr>
        <p:spPr>
          <a:xfrm rot="2882369">
            <a:off x="9612025" y="4030021"/>
            <a:ext cx="103271" cy="110096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44" name="Freccia in giù 43">
            <a:extLst>
              <a:ext uri="{FF2B5EF4-FFF2-40B4-BE49-F238E27FC236}">
                <a16:creationId xmlns:a16="http://schemas.microsoft.com/office/drawing/2014/main" id="{E6CEF5EA-BE02-7FF8-A2C7-AE7160BE6529}"/>
              </a:ext>
            </a:extLst>
          </p:cNvPr>
          <p:cNvSpPr/>
          <p:nvPr/>
        </p:nvSpPr>
        <p:spPr>
          <a:xfrm rot="4769689">
            <a:off x="9488414" y="4076605"/>
            <a:ext cx="103271" cy="110096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45" name="Freccia in giù 44">
            <a:extLst>
              <a:ext uri="{FF2B5EF4-FFF2-40B4-BE49-F238E27FC236}">
                <a16:creationId xmlns:a16="http://schemas.microsoft.com/office/drawing/2014/main" id="{E2E594C9-4BC5-76D6-99F6-635525A54136}"/>
              </a:ext>
            </a:extLst>
          </p:cNvPr>
          <p:cNvSpPr/>
          <p:nvPr/>
        </p:nvSpPr>
        <p:spPr>
          <a:xfrm rot="6376071">
            <a:off x="9354558" y="4045035"/>
            <a:ext cx="103271" cy="110096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46" name="Freccia in giù 45">
            <a:extLst>
              <a:ext uri="{FF2B5EF4-FFF2-40B4-BE49-F238E27FC236}">
                <a16:creationId xmlns:a16="http://schemas.microsoft.com/office/drawing/2014/main" id="{7186B134-0203-B062-DB3A-31A8A6DE4503}"/>
              </a:ext>
            </a:extLst>
          </p:cNvPr>
          <p:cNvSpPr/>
          <p:nvPr/>
        </p:nvSpPr>
        <p:spPr>
          <a:xfrm rot="9132741">
            <a:off x="9265933" y="3957249"/>
            <a:ext cx="103271" cy="110096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919523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2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75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25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2" grpId="0" animBg="1"/>
      <p:bldP spid="43" grpId="0" animBg="1"/>
      <p:bldP spid="44" grpId="0" animBg="1"/>
      <p:bldP spid="45" grpId="0" animBg="1"/>
      <p:bldP spid="46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88C963-6336-E532-1C72-A0812CA65C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9845C0-ADE7-FAF5-E066-56640B57C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GB" sz="4000" noProof="0" dirty="0"/>
              <a:t>A5: Tree classifier – optimal subset of features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E6F7071-6E7E-73FA-3B38-91EE34015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30</a:t>
            </a:fld>
            <a:endParaRPr lang="en-GB" noProof="0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2FBAF92-DEBD-EB54-8CC7-965286DC49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90757" y="1620311"/>
            <a:ext cx="3994741" cy="316957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F1D00366-2B85-FC5B-6B0A-0A4999981E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998" b="18164"/>
          <a:stretch/>
        </p:blipFill>
        <p:spPr>
          <a:xfrm>
            <a:off x="4233647" y="4883622"/>
            <a:ext cx="3108960" cy="1313948"/>
          </a:xfrm>
          <a:prstGeom prst="rect">
            <a:avLst/>
          </a:prstGeom>
        </p:spPr>
      </p:pic>
      <p:sp>
        <p:nvSpPr>
          <p:cNvPr id="8" name="Segnaposto contenuto 5">
            <a:extLst>
              <a:ext uri="{FF2B5EF4-FFF2-40B4-BE49-F238E27FC236}">
                <a16:creationId xmlns:a16="http://schemas.microsoft.com/office/drawing/2014/main" id="{2E7DEEE7-E0EC-EA95-D84C-4B4829C5F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239" y="2660176"/>
            <a:ext cx="2865617" cy="267318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050" noProof="0" dirty="0"/>
              <a:t>Comments on confusion matrix and metrics:</a:t>
            </a:r>
          </a:p>
          <a:p>
            <a:r>
              <a:rPr lang="en-GB" sz="1050" noProof="0" dirty="0"/>
              <a:t>Indifferent signals have good performance</a:t>
            </a:r>
          </a:p>
          <a:p>
            <a:r>
              <a:rPr lang="en-GB" sz="1050" noProof="0" dirty="0"/>
              <a:t>Effective signals suffer of bad precision and low recall</a:t>
            </a:r>
          </a:p>
          <a:p>
            <a:r>
              <a:rPr lang="en-GB" sz="1050" noProof="0" dirty="0"/>
              <a:t>Dangerous signals suffer of both low precision and recall</a:t>
            </a:r>
          </a:p>
          <a:p>
            <a:endParaRPr lang="en-GB" sz="1050" noProof="0" dirty="0"/>
          </a:p>
          <a:p>
            <a:r>
              <a:rPr lang="en-GB" sz="1050" noProof="0" dirty="0"/>
              <a:t>9 dangerous signals classified as effective and</a:t>
            </a:r>
            <a:r>
              <a:rPr lang="en-GB" sz="1050" dirty="0"/>
              <a:t> 70 effective signals recognized as indifferent </a:t>
            </a:r>
            <a:r>
              <a:rPr lang="en-GB" sz="1050" noProof="0" dirty="0"/>
              <a:t>(very critical scenario)</a:t>
            </a:r>
          </a:p>
          <a:p>
            <a:r>
              <a:rPr lang="en-GB" sz="1050" noProof="0" dirty="0"/>
              <a:t>51 indifferent signals recognized as dangerous (acceptable scenario) </a:t>
            </a:r>
          </a:p>
          <a:p>
            <a:r>
              <a:rPr lang="en-GB" sz="1050" noProof="0" dirty="0"/>
              <a:t>21 dangerous signals classified as indifferent (risky scenario)</a:t>
            </a:r>
          </a:p>
          <a:p>
            <a:pPr marL="0" indent="0">
              <a:buNone/>
            </a:pPr>
            <a:endParaRPr lang="en-GB" sz="1050" noProof="0" dirty="0"/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DA50BF0C-5026-BECF-BDC3-BF529CC2FBA5}"/>
              </a:ext>
            </a:extLst>
          </p:cNvPr>
          <p:cNvSpPr/>
          <p:nvPr/>
        </p:nvSpPr>
        <p:spPr>
          <a:xfrm>
            <a:off x="4710188" y="2054304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15173256-ADE2-9AF0-F4C2-91BB0C26A489}"/>
              </a:ext>
            </a:extLst>
          </p:cNvPr>
          <p:cNvSpPr/>
          <p:nvPr/>
        </p:nvSpPr>
        <p:spPr>
          <a:xfrm>
            <a:off x="5496668" y="2870821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275CBBC1-7B35-AE38-AB39-C383A8BC7100}"/>
              </a:ext>
            </a:extLst>
          </p:cNvPr>
          <p:cNvSpPr/>
          <p:nvPr/>
        </p:nvSpPr>
        <p:spPr>
          <a:xfrm>
            <a:off x="6293828" y="3659150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F6272849-B55B-E217-7ABC-3806782387B3}"/>
              </a:ext>
            </a:extLst>
          </p:cNvPr>
          <p:cNvSpPr/>
          <p:nvPr/>
        </p:nvSpPr>
        <p:spPr>
          <a:xfrm>
            <a:off x="4710188" y="3659150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FE38E1CD-301B-78B5-4DD1-A4DC244AB309}"/>
              </a:ext>
            </a:extLst>
          </p:cNvPr>
          <p:cNvSpPr/>
          <p:nvPr/>
        </p:nvSpPr>
        <p:spPr>
          <a:xfrm>
            <a:off x="5496668" y="2054304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38A087A9-51C9-3594-72F7-AA5262E39CD1}"/>
              </a:ext>
            </a:extLst>
          </p:cNvPr>
          <p:cNvSpPr/>
          <p:nvPr/>
        </p:nvSpPr>
        <p:spPr>
          <a:xfrm>
            <a:off x="5496668" y="3659150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747FDA0B-7DC4-F01E-8705-00779C24EBBE}"/>
              </a:ext>
            </a:extLst>
          </p:cNvPr>
          <p:cNvSpPr/>
          <p:nvPr/>
        </p:nvSpPr>
        <p:spPr>
          <a:xfrm>
            <a:off x="6276683" y="2054304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0E40D64C-5B16-4990-29EC-86B0E38B49A1}"/>
              </a:ext>
            </a:extLst>
          </p:cNvPr>
          <p:cNvSpPr/>
          <p:nvPr/>
        </p:nvSpPr>
        <p:spPr>
          <a:xfrm>
            <a:off x="715893" y="1548129"/>
            <a:ext cx="2959995" cy="893319"/>
          </a:xfrm>
          <a:prstGeom prst="roundRect">
            <a:avLst/>
          </a:prstGeom>
          <a:solidFill>
            <a:srgbClr val="DCDCD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3E8770CE-29BD-87D2-A78F-B3859A0E52D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1408" y="1669762"/>
            <a:ext cx="849665" cy="615186"/>
          </a:xfrm>
          <a:prstGeom prst="rect">
            <a:avLst/>
          </a:prstGeom>
          <a:noFill/>
        </p:spPr>
      </p:pic>
      <p:sp>
        <p:nvSpPr>
          <p:cNvPr id="24" name="Segnaposto contenuto 5">
            <a:extLst>
              <a:ext uri="{FF2B5EF4-FFF2-40B4-BE49-F238E27FC236}">
                <a16:creationId xmlns:a16="http://schemas.microsoft.com/office/drawing/2014/main" id="{73D80308-F89F-18FA-6377-C467DDB727F7}"/>
              </a:ext>
            </a:extLst>
          </p:cNvPr>
          <p:cNvSpPr txBox="1">
            <a:spLocks/>
          </p:cNvSpPr>
          <p:nvPr/>
        </p:nvSpPr>
        <p:spPr>
          <a:xfrm>
            <a:off x="1701073" y="1620311"/>
            <a:ext cx="1910807" cy="7140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100" i="1" noProof="0" dirty="0"/>
              <a:t>Cross entropy impurity measure</a:t>
            </a:r>
          </a:p>
          <a:p>
            <a:r>
              <a:rPr lang="en-GB" sz="1100" i="1" noProof="0" dirty="0"/>
              <a:t>Depth tuned on weighted f1-score</a:t>
            </a:r>
          </a:p>
          <a:p>
            <a:pPr marL="0" indent="0">
              <a:buNone/>
            </a:pPr>
            <a:endParaRPr lang="en-GB" sz="1100" i="1" noProof="0" dirty="0"/>
          </a:p>
          <a:p>
            <a:pPr marL="0" indent="0">
              <a:buFont typeface="Arial" panose="020B0604020202020204" pitchFamily="34" charset="0"/>
              <a:buNone/>
            </a:pPr>
            <a:endParaRPr lang="en-GB" sz="1100" noProof="0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87C5F36D-FE12-C15D-1EC8-02E480F69E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890" b="39"/>
          <a:stretch/>
        </p:blipFill>
        <p:spPr>
          <a:xfrm>
            <a:off x="7852281" y="1620311"/>
            <a:ext cx="4200193" cy="3035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641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4" grpId="0" animBg="1"/>
      <p:bldP spid="16" grpId="0" animBg="1"/>
      <p:bldP spid="18" grpId="0" animBg="1"/>
      <p:bldP spid="19" grpId="0" animBg="1"/>
      <p:bldP spid="2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EE88E1-AB06-85A6-79D9-D36172ED4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81E475D-2761-9233-427A-0BA756031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10088880" cy="971551"/>
          </a:xfrm>
        </p:spPr>
        <p:txBody>
          <a:bodyPr>
            <a:noAutofit/>
          </a:bodyPr>
          <a:lstStyle/>
          <a:p>
            <a:r>
              <a:rPr lang="en-GB" sz="4000" noProof="0" dirty="0"/>
              <a:t>A5: MLR classifier – optimal subset of features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027FDC2-2BD2-420E-C3C2-BBC3079EB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31</a:t>
            </a:fld>
            <a:endParaRPr lang="en-GB" noProof="0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F40967E4-F08C-F64F-B54F-9F4D2A3001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87171" y="1496496"/>
            <a:ext cx="3977689" cy="3222399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9765ABA9-4E6B-FD87-E958-74FCE524F2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11" r="17665" b="18538"/>
          <a:stretch/>
        </p:blipFill>
        <p:spPr>
          <a:xfrm>
            <a:off x="4606442" y="4718896"/>
            <a:ext cx="3031008" cy="1364334"/>
          </a:xfrm>
          <a:prstGeom prst="rect">
            <a:avLst/>
          </a:prstGeom>
        </p:spPr>
      </p:pic>
      <p:sp>
        <p:nvSpPr>
          <p:cNvPr id="8" name="Segnaposto contenuto 5">
            <a:extLst>
              <a:ext uri="{FF2B5EF4-FFF2-40B4-BE49-F238E27FC236}">
                <a16:creationId xmlns:a16="http://schemas.microsoft.com/office/drawing/2014/main" id="{FCB57E2E-C6B7-540B-3F5F-4869BCFF4C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887" y="2683165"/>
            <a:ext cx="3155392" cy="267318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200" noProof="0" dirty="0"/>
              <a:t>Comments on confusion matrix and metrics:</a:t>
            </a:r>
          </a:p>
          <a:p>
            <a:r>
              <a:rPr lang="en-GB" sz="1200" noProof="0" dirty="0"/>
              <a:t>Despite the good number of effective and dangerous signals correctly identified, there are: </a:t>
            </a:r>
          </a:p>
          <a:p>
            <a:pPr lvl="1"/>
            <a:r>
              <a:rPr lang="en-GB" sz="1200" noProof="0" dirty="0"/>
              <a:t>8 dangerous signals recognized as effective and 175 effective signals predicted as indifferent (critical scenario, </a:t>
            </a:r>
            <a:r>
              <a:rPr lang="en-GB" sz="1200" dirty="0"/>
              <a:t>same as done by </a:t>
            </a:r>
            <a:r>
              <a:rPr lang="en-GB" sz="1200" noProof="0" dirty="0"/>
              <a:t>the knowledge-based classifier)</a:t>
            </a:r>
          </a:p>
          <a:p>
            <a:pPr lvl="1"/>
            <a:r>
              <a:rPr lang="en-GB" sz="1200" noProof="0" dirty="0"/>
              <a:t>71 dangerous signals recognized as indifferent (acceptable)</a:t>
            </a:r>
          </a:p>
          <a:p>
            <a:pPr lvl="1"/>
            <a:r>
              <a:rPr lang="en-GB" sz="1200" noProof="0" dirty="0"/>
              <a:t>20 indifferent signals recognized as dangerous (risky)</a:t>
            </a:r>
          </a:p>
          <a:p>
            <a:pPr lvl="1"/>
            <a:endParaRPr lang="en-GB" sz="900" noProof="0" dirty="0"/>
          </a:p>
          <a:p>
            <a:endParaRPr lang="en-GB" sz="1200" noProof="0" dirty="0"/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395C0837-8834-B12A-D6C6-A9465A05FA44}"/>
              </a:ext>
            </a:extLst>
          </p:cNvPr>
          <p:cNvSpPr/>
          <p:nvPr/>
        </p:nvSpPr>
        <p:spPr>
          <a:xfrm>
            <a:off x="4945436" y="1995145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701D6394-70CA-DEEF-96D8-E19E0A820FE4}"/>
              </a:ext>
            </a:extLst>
          </p:cNvPr>
          <p:cNvSpPr/>
          <p:nvPr/>
        </p:nvSpPr>
        <p:spPr>
          <a:xfrm>
            <a:off x="5731916" y="2811662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F159E8E5-53BC-EED9-BD62-993970373BE4}"/>
              </a:ext>
            </a:extLst>
          </p:cNvPr>
          <p:cNvSpPr/>
          <p:nvPr/>
        </p:nvSpPr>
        <p:spPr>
          <a:xfrm>
            <a:off x="6529076" y="3599991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EBD43B95-D299-602F-2D5A-F6E01753455D}"/>
              </a:ext>
            </a:extLst>
          </p:cNvPr>
          <p:cNvSpPr/>
          <p:nvPr/>
        </p:nvSpPr>
        <p:spPr>
          <a:xfrm>
            <a:off x="4945436" y="3599991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C88E38B2-52EC-9C9F-C59A-B7788E8D3900}"/>
              </a:ext>
            </a:extLst>
          </p:cNvPr>
          <p:cNvSpPr/>
          <p:nvPr/>
        </p:nvSpPr>
        <p:spPr>
          <a:xfrm>
            <a:off x="5731916" y="1995145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7B8007A8-62E9-B054-A85F-41B223F91D94}"/>
              </a:ext>
            </a:extLst>
          </p:cNvPr>
          <p:cNvSpPr/>
          <p:nvPr/>
        </p:nvSpPr>
        <p:spPr>
          <a:xfrm>
            <a:off x="5731916" y="3599991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028400DD-69C1-9004-C665-B6544E7A6EB7}"/>
              </a:ext>
            </a:extLst>
          </p:cNvPr>
          <p:cNvSpPr/>
          <p:nvPr/>
        </p:nvSpPr>
        <p:spPr>
          <a:xfrm>
            <a:off x="6511931" y="1995145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82244C81-CF47-11B2-B219-17A5893D186E}"/>
              </a:ext>
            </a:extLst>
          </p:cNvPr>
          <p:cNvSpPr/>
          <p:nvPr/>
        </p:nvSpPr>
        <p:spPr>
          <a:xfrm>
            <a:off x="715893" y="1548129"/>
            <a:ext cx="2959995" cy="893319"/>
          </a:xfrm>
          <a:prstGeom prst="roundRect">
            <a:avLst/>
          </a:prstGeom>
          <a:solidFill>
            <a:srgbClr val="DCDCD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4" name="Segnaposto contenuto 5">
            <a:extLst>
              <a:ext uri="{FF2B5EF4-FFF2-40B4-BE49-F238E27FC236}">
                <a16:creationId xmlns:a16="http://schemas.microsoft.com/office/drawing/2014/main" id="{18E8AAAF-4B52-5380-D4A2-658196BA6B6B}"/>
              </a:ext>
            </a:extLst>
          </p:cNvPr>
          <p:cNvSpPr txBox="1">
            <a:spLocks/>
          </p:cNvSpPr>
          <p:nvPr/>
        </p:nvSpPr>
        <p:spPr>
          <a:xfrm>
            <a:off x="1889795" y="1574960"/>
            <a:ext cx="1859341" cy="7140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200" i="1" noProof="0" dirty="0"/>
              <a:t>Multinomial classification</a:t>
            </a:r>
          </a:p>
          <a:p>
            <a:r>
              <a:rPr lang="en-GB" sz="1200" i="1" noProof="0" dirty="0"/>
              <a:t>1000 maximum iterations</a:t>
            </a:r>
          </a:p>
          <a:p>
            <a:pPr marL="0" indent="0">
              <a:buNone/>
            </a:pPr>
            <a:endParaRPr lang="en-GB" sz="1200" i="1" noProof="0" dirty="0"/>
          </a:p>
          <a:p>
            <a:pPr marL="0" indent="0">
              <a:buFont typeface="Arial" panose="020B0604020202020204" pitchFamily="34" charset="0"/>
              <a:buNone/>
            </a:pPr>
            <a:endParaRPr lang="en-GB" sz="1200" noProof="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C87A0F8-9910-54C4-2D6A-BCD6FF65CB8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79544" y="1575848"/>
            <a:ext cx="910251" cy="827500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44CF7EC1-4ECE-8625-1DB5-84A288006B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492"/>
          <a:stretch/>
        </p:blipFill>
        <p:spPr>
          <a:xfrm>
            <a:off x="8097752" y="1548129"/>
            <a:ext cx="3977689" cy="287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115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4" grpId="0" animBg="1"/>
      <p:bldP spid="16" grpId="0" animBg="1"/>
      <p:bldP spid="18" grpId="0" animBg="1"/>
      <p:bldP spid="19" grpId="0" animBg="1"/>
      <p:bldP spid="20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01B96F-9CF5-05BE-5A2F-157E891872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F97B0B4-DB68-E308-E2B5-CB26D6CD7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10077450" cy="971551"/>
          </a:xfrm>
        </p:spPr>
        <p:txBody>
          <a:bodyPr>
            <a:noAutofit/>
          </a:bodyPr>
          <a:lstStyle/>
          <a:p>
            <a:r>
              <a:rPr lang="en-GB" sz="4000" noProof="0" dirty="0"/>
              <a:t>A5: SVM classifier – optimal subset of features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D95ADF0-0561-1F69-CE01-35F633F83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32</a:t>
            </a:fld>
            <a:endParaRPr lang="en-GB" noProof="0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38A20E6B-9B10-C35B-DADB-0D0D7C68E5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05072" y="1548129"/>
            <a:ext cx="3970091" cy="321202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56D4E131-4741-0C08-BA04-8603C2CCF5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8" t="30415" r="11572" b="17889"/>
          <a:stretch/>
        </p:blipFill>
        <p:spPr>
          <a:xfrm>
            <a:off x="4499816" y="4828094"/>
            <a:ext cx="3211624" cy="1367123"/>
          </a:xfrm>
          <a:prstGeom prst="rect">
            <a:avLst/>
          </a:prstGeom>
        </p:spPr>
      </p:pic>
      <p:sp>
        <p:nvSpPr>
          <p:cNvPr id="8" name="Segnaposto contenuto 5">
            <a:extLst>
              <a:ext uri="{FF2B5EF4-FFF2-40B4-BE49-F238E27FC236}">
                <a16:creationId xmlns:a16="http://schemas.microsoft.com/office/drawing/2014/main" id="{8A9E9194-5823-7FAA-AF4A-9664FE310C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620" y="2745903"/>
            <a:ext cx="3289452" cy="267318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200" noProof="0" dirty="0"/>
              <a:t>Comments on confusion matrix and metrics:</a:t>
            </a:r>
          </a:p>
          <a:p>
            <a:r>
              <a:rPr lang="en-GB" sz="1200" noProof="0" dirty="0"/>
              <a:t>Performance overall improves:</a:t>
            </a:r>
          </a:p>
          <a:p>
            <a:pPr lvl="1"/>
            <a:r>
              <a:rPr lang="en-GB" sz="1200" noProof="0" dirty="0"/>
              <a:t>Highest f1-score levels</a:t>
            </a:r>
          </a:p>
          <a:p>
            <a:pPr lvl="1"/>
            <a:r>
              <a:rPr lang="en-GB" sz="1200" noProof="0" dirty="0"/>
              <a:t>Still a considerable number of misclassified signals into each class</a:t>
            </a:r>
          </a:p>
          <a:p>
            <a:r>
              <a:rPr lang="en-GB" sz="1200" noProof="0" dirty="0"/>
              <a:t>Lowest number of dangerous signals classified as effective</a:t>
            </a:r>
          </a:p>
          <a:p>
            <a:endParaRPr lang="en-GB" sz="1200" noProof="0" dirty="0"/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9A62B22E-BD35-A0D9-91E3-4F5EEF3B60BA}"/>
              </a:ext>
            </a:extLst>
          </p:cNvPr>
          <p:cNvSpPr/>
          <p:nvPr/>
        </p:nvSpPr>
        <p:spPr>
          <a:xfrm>
            <a:off x="4953178" y="2036402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96560958-4FF9-F345-1C6A-69077048CECB}"/>
              </a:ext>
            </a:extLst>
          </p:cNvPr>
          <p:cNvSpPr/>
          <p:nvPr/>
        </p:nvSpPr>
        <p:spPr>
          <a:xfrm>
            <a:off x="5739658" y="2852919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1537CE82-52D2-D57D-340F-E0DD37AC16CE}"/>
              </a:ext>
            </a:extLst>
          </p:cNvPr>
          <p:cNvSpPr/>
          <p:nvPr/>
        </p:nvSpPr>
        <p:spPr>
          <a:xfrm>
            <a:off x="6536818" y="3641248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07A4539A-A103-D1EE-E3E1-18BF189DF17A}"/>
              </a:ext>
            </a:extLst>
          </p:cNvPr>
          <p:cNvSpPr/>
          <p:nvPr/>
        </p:nvSpPr>
        <p:spPr>
          <a:xfrm>
            <a:off x="4953178" y="3641248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A2A8B941-3BE4-1009-7B87-D820F88EFAE5}"/>
              </a:ext>
            </a:extLst>
          </p:cNvPr>
          <p:cNvSpPr/>
          <p:nvPr/>
        </p:nvSpPr>
        <p:spPr>
          <a:xfrm>
            <a:off x="5739658" y="2036402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72138388-E1D1-0F4B-6976-5B306A90B6B4}"/>
              </a:ext>
            </a:extLst>
          </p:cNvPr>
          <p:cNvSpPr/>
          <p:nvPr/>
        </p:nvSpPr>
        <p:spPr>
          <a:xfrm>
            <a:off x="5739658" y="3641248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549F0EDB-4C37-C3D6-B4E2-DA344D758A80}"/>
              </a:ext>
            </a:extLst>
          </p:cNvPr>
          <p:cNvSpPr/>
          <p:nvPr/>
        </p:nvSpPr>
        <p:spPr>
          <a:xfrm>
            <a:off x="6519673" y="2036402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8146C193-74EF-4118-6FC4-CE36131A79CE}"/>
              </a:ext>
            </a:extLst>
          </p:cNvPr>
          <p:cNvSpPr/>
          <p:nvPr/>
        </p:nvSpPr>
        <p:spPr>
          <a:xfrm>
            <a:off x="715893" y="1548129"/>
            <a:ext cx="2959995" cy="893319"/>
          </a:xfrm>
          <a:prstGeom prst="roundRect">
            <a:avLst/>
          </a:prstGeom>
          <a:solidFill>
            <a:srgbClr val="DCDCD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4" name="Segnaposto contenuto 5">
            <a:extLst>
              <a:ext uri="{FF2B5EF4-FFF2-40B4-BE49-F238E27FC236}">
                <a16:creationId xmlns:a16="http://schemas.microsoft.com/office/drawing/2014/main" id="{8C519E77-97EE-1278-167E-E10D3894C6CF}"/>
              </a:ext>
            </a:extLst>
          </p:cNvPr>
          <p:cNvSpPr txBox="1">
            <a:spLocks/>
          </p:cNvSpPr>
          <p:nvPr/>
        </p:nvSpPr>
        <p:spPr>
          <a:xfrm>
            <a:off x="1766188" y="1638072"/>
            <a:ext cx="1671956" cy="7140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200" i="1" noProof="0" dirty="0"/>
              <a:t>Gaussian kernel</a:t>
            </a:r>
          </a:p>
          <a:p>
            <a:r>
              <a:rPr lang="en-GB" sz="1200" i="1" noProof="0" dirty="0"/>
              <a:t>C value tuned on f1-score</a:t>
            </a:r>
          </a:p>
          <a:p>
            <a:pPr marL="0" indent="0">
              <a:buNone/>
            </a:pPr>
            <a:endParaRPr lang="en-GB" sz="1200" i="1" noProof="0" dirty="0"/>
          </a:p>
          <a:p>
            <a:pPr marL="0" indent="0">
              <a:buFont typeface="Arial" panose="020B0604020202020204" pitchFamily="34" charset="0"/>
              <a:buNone/>
            </a:pPr>
            <a:endParaRPr lang="en-GB" sz="1200" noProof="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F8BD128-1E17-4194-CE35-A8BC3734068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12748" y="1630566"/>
            <a:ext cx="853440" cy="792480"/>
          </a:xfrm>
          <a:prstGeom prst="rect">
            <a:avLst/>
          </a:prstGeom>
        </p:spPr>
      </p:pic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B9D2EC81-B55A-9B13-E7DC-B95D21493C7B}"/>
              </a:ext>
            </a:extLst>
          </p:cNvPr>
          <p:cNvSpPr/>
          <p:nvPr/>
        </p:nvSpPr>
        <p:spPr>
          <a:xfrm>
            <a:off x="6536818" y="4983791"/>
            <a:ext cx="552831" cy="528855"/>
          </a:xfrm>
          <a:prstGeom prst="roundRect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3FC351B8-4B84-6042-1279-E52099763544}"/>
              </a:ext>
            </a:extLst>
          </p:cNvPr>
          <p:cNvSpPr/>
          <p:nvPr/>
        </p:nvSpPr>
        <p:spPr>
          <a:xfrm>
            <a:off x="6536817" y="5911513"/>
            <a:ext cx="552831" cy="213783"/>
          </a:xfrm>
          <a:prstGeom prst="roundRect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F5271047-E1CA-13D8-65E4-F99B693A49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4" b="-1339"/>
          <a:stretch/>
        </p:blipFill>
        <p:spPr>
          <a:xfrm>
            <a:off x="7975163" y="1548129"/>
            <a:ext cx="4132909" cy="295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818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4" grpId="0" animBg="1"/>
      <p:bldP spid="16" grpId="0" animBg="1"/>
      <p:bldP spid="18" grpId="0" animBg="1"/>
      <p:bldP spid="19" grpId="0" animBg="1"/>
      <p:bldP spid="20" grpId="0" animBg="1"/>
      <p:bldP spid="6" grpId="0" animBg="1"/>
      <p:bldP spid="9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E8C8CE-4955-809B-6113-2A30EEF898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13AE5E8-4AEE-0C70-2D81-1C33C4D87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GB" sz="4000" noProof="0" dirty="0"/>
              <a:t>A6: Results: model comparison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635C90D-0EB8-473C-9BB0-5112C58C6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33</a:t>
            </a:fld>
            <a:endParaRPr lang="en-GB" noProof="0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C1D5925E-E40B-1F39-095C-6E988550D0E9}"/>
              </a:ext>
            </a:extLst>
          </p:cNvPr>
          <p:cNvSpPr/>
          <p:nvPr/>
        </p:nvSpPr>
        <p:spPr>
          <a:xfrm>
            <a:off x="3268277" y="1545362"/>
            <a:ext cx="2661877" cy="34369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noProof="0" dirty="0">
                <a:solidFill>
                  <a:schemeClr val="tx1"/>
                </a:solidFill>
              </a:rPr>
              <a:t>Decision Tree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541FCFCD-2117-2D74-DA84-212969EF1E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82949" y="1974763"/>
            <a:ext cx="2954840" cy="2344478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EC911C16-3CBC-8A42-32B4-8CA35C7161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837" y="2011469"/>
            <a:ext cx="2954842" cy="2393771"/>
          </a:xfrm>
          <a:prstGeom prst="rect">
            <a:avLst/>
          </a:prstGeom>
        </p:spPr>
      </p:pic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8E07983A-D76F-336A-D440-75E56BC01BF0}"/>
              </a:ext>
            </a:extLst>
          </p:cNvPr>
          <p:cNvSpPr/>
          <p:nvPr/>
        </p:nvSpPr>
        <p:spPr>
          <a:xfrm>
            <a:off x="295946" y="1545362"/>
            <a:ext cx="2484654" cy="34369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noProof="0" dirty="0">
                <a:solidFill>
                  <a:schemeClr val="tx1"/>
                </a:solidFill>
              </a:rPr>
              <a:t>Knowledge based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CD62104C-E69C-D8A5-316D-7371EFB55771}"/>
              </a:ext>
            </a:extLst>
          </p:cNvPr>
          <p:cNvSpPr/>
          <p:nvPr/>
        </p:nvSpPr>
        <p:spPr>
          <a:xfrm>
            <a:off x="6347848" y="1545362"/>
            <a:ext cx="2661877" cy="34369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noProof="0" dirty="0">
                <a:solidFill>
                  <a:schemeClr val="tx1"/>
                </a:solidFill>
              </a:rPr>
              <a:t>Multinomial Logistic Regression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0AEACF03-258F-D3F5-7D1F-03E02BF451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19297" y="2011469"/>
            <a:ext cx="2954840" cy="2276974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1A31841D-26C9-D399-A57D-3F1DBCB53B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46" t="29341" r="546" b="17643"/>
          <a:stretch/>
        </p:blipFill>
        <p:spPr>
          <a:xfrm>
            <a:off x="407866" y="4356319"/>
            <a:ext cx="2299023" cy="988561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B6233CCE-AF96-55EB-0335-D5F23EC1892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6" t="28366" r="-1226" b="19406"/>
          <a:stretch/>
        </p:blipFill>
        <p:spPr>
          <a:xfrm>
            <a:off x="3409708" y="4263127"/>
            <a:ext cx="2301322" cy="999215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A4BF5B83-07A7-E475-6F88-879754E9A21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36" r="19041" b="19223"/>
          <a:stretch/>
        </p:blipFill>
        <p:spPr>
          <a:xfrm>
            <a:off x="6413849" y="4257700"/>
            <a:ext cx="2405993" cy="1004641"/>
          </a:xfrm>
          <a:prstGeom prst="rect">
            <a:avLst/>
          </a:prstGeom>
        </p:spPr>
      </p:pic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2C022F04-D8CA-DEA6-986B-CC44CE404C34}"/>
              </a:ext>
            </a:extLst>
          </p:cNvPr>
          <p:cNvSpPr/>
          <p:nvPr/>
        </p:nvSpPr>
        <p:spPr>
          <a:xfrm>
            <a:off x="9427419" y="1545362"/>
            <a:ext cx="2661877" cy="34369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noProof="0" dirty="0">
                <a:solidFill>
                  <a:schemeClr val="tx1"/>
                </a:solidFill>
              </a:rPr>
              <a:t>Support Vector Machine</a:t>
            </a:r>
          </a:p>
        </p:txBody>
      </p:sp>
      <p:pic>
        <p:nvPicPr>
          <p:cNvPr id="41" name="Immagine 40">
            <a:extLst>
              <a:ext uri="{FF2B5EF4-FFF2-40B4-BE49-F238E27FC236}">
                <a16:creationId xmlns:a16="http://schemas.microsoft.com/office/drawing/2014/main" id="{091D27A7-26E3-FD5C-8F72-8EE05652F45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68323" y="1980725"/>
            <a:ext cx="2954840" cy="2276974"/>
          </a:xfrm>
          <a:prstGeom prst="rect">
            <a:avLst/>
          </a:prstGeom>
        </p:spPr>
      </p:pic>
      <p:pic>
        <p:nvPicPr>
          <p:cNvPr id="49" name="Immagine 48">
            <a:extLst>
              <a:ext uri="{FF2B5EF4-FFF2-40B4-BE49-F238E27FC236}">
                <a16:creationId xmlns:a16="http://schemas.microsoft.com/office/drawing/2014/main" id="{FD5528E6-9984-CCD5-7EFB-A1B6CC96491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2" t="29497" r="12655" b="19888"/>
          <a:stretch/>
        </p:blipFill>
        <p:spPr>
          <a:xfrm>
            <a:off x="9450197" y="4257699"/>
            <a:ext cx="2405993" cy="1004642"/>
          </a:xfrm>
          <a:prstGeom prst="rect">
            <a:avLst/>
          </a:prstGeom>
        </p:spPr>
      </p:pic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5B44D4F0-5723-BFEA-C5E6-0C452CE47A80}"/>
              </a:ext>
            </a:extLst>
          </p:cNvPr>
          <p:cNvSpPr/>
          <p:nvPr/>
        </p:nvSpPr>
        <p:spPr>
          <a:xfrm>
            <a:off x="9515335" y="5342456"/>
            <a:ext cx="2276783" cy="921449"/>
          </a:xfrm>
          <a:prstGeom prst="roundRect">
            <a:avLst>
              <a:gd name="adj" fmla="val 5064"/>
            </a:avLst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GB" sz="1050" noProof="0" dirty="0">
                <a:solidFill>
                  <a:srgbClr val="00B050"/>
                </a:solidFill>
              </a:rPr>
              <a:t>Best performing classifier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GB" sz="1050" noProof="0" dirty="0">
                <a:solidFill>
                  <a:srgbClr val="00B050"/>
                </a:solidFill>
              </a:rPr>
              <a:t>Capture nonlinear relationships</a:t>
            </a:r>
          </a:p>
          <a:p>
            <a:pPr marL="171450" indent="-171450">
              <a:buFont typeface="Calibri" panose="020F0502020204030204" pitchFamily="34" charset="0"/>
              <a:buChar char="ꭙ"/>
            </a:pPr>
            <a:r>
              <a:rPr lang="en-GB" sz="1050" noProof="0" dirty="0">
                <a:solidFill>
                  <a:schemeClr val="accent1"/>
                </a:solidFill>
              </a:rPr>
              <a:t>Hardly explainable</a:t>
            </a:r>
          </a:p>
          <a:p>
            <a:pPr marL="171450" indent="-171450">
              <a:buFont typeface="Calibri" panose="020F0502020204030204" pitchFamily="34" charset="0"/>
              <a:buChar char="ꭙ"/>
            </a:pPr>
            <a:r>
              <a:rPr lang="en-GB" sz="1050" noProof="0" dirty="0">
                <a:solidFill>
                  <a:schemeClr val="accent1"/>
                </a:solidFill>
              </a:rPr>
              <a:t>Still affected by misclassification issues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E76B4C5A-DCDB-32EB-102C-18F97F6012E5}"/>
              </a:ext>
            </a:extLst>
          </p:cNvPr>
          <p:cNvSpPr/>
          <p:nvPr/>
        </p:nvSpPr>
        <p:spPr>
          <a:xfrm>
            <a:off x="399882" y="5344880"/>
            <a:ext cx="2276783" cy="921448"/>
          </a:xfrm>
          <a:prstGeom prst="roundRect">
            <a:avLst>
              <a:gd name="adj" fmla="val 5064"/>
            </a:avLst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GB" sz="1050" noProof="0" dirty="0">
                <a:solidFill>
                  <a:srgbClr val="00B050"/>
                </a:solidFill>
              </a:rPr>
              <a:t>Simple and completely explainable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GB" sz="1050" noProof="0" dirty="0">
                <a:solidFill>
                  <a:srgbClr val="00B050"/>
                </a:solidFill>
              </a:rPr>
              <a:t>Partial classification</a:t>
            </a:r>
          </a:p>
          <a:p>
            <a:pPr marL="171450" indent="-171450">
              <a:buFont typeface="Calibri" panose="020F0502020204030204" pitchFamily="34" charset="0"/>
              <a:buChar char="ꭙ"/>
            </a:pPr>
            <a:r>
              <a:rPr lang="en-GB" sz="1050" noProof="0" dirty="0">
                <a:solidFill>
                  <a:schemeClr val="accent1"/>
                </a:solidFill>
              </a:rPr>
              <a:t>Fixed time thresholds and rigid rules</a:t>
            </a:r>
          </a:p>
          <a:p>
            <a:pPr marL="171450" indent="-171450">
              <a:buFont typeface="Calibri" panose="020F0502020204030204" pitchFamily="34" charset="0"/>
              <a:buChar char="ꭙ"/>
            </a:pPr>
            <a:r>
              <a:rPr lang="en-GB" sz="1050" noProof="0" dirty="0">
                <a:solidFill>
                  <a:schemeClr val="accent1"/>
                </a:solidFill>
              </a:rPr>
              <a:t>Misclassification issues</a:t>
            </a: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07BD7C9D-2D65-2E36-7453-8B72DE961B53}"/>
              </a:ext>
            </a:extLst>
          </p:cNvPr>
          <p:cNvSpPr/>
          <p:nvPr/>
        </p:nvSpPr>
        <p:spPr>
          <a:xfrm>
            <a:off x="3409708" y="5342614"/>
            <a:ext cx="2276783" cy="921448"/>
          </a:xfrm>
          <a:prstGeom prst="roundRect">
            <a:avLst>
              <a:gd name="adj" fmla="val 5064"/>
            </a:avLst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GB" sz="1050" noProof="0" dirty="0">
                <a:solidFill>
                  <a:srgbClr val="00B050"/>
                </a:solidFill>
              </a:rPr>
              <a:t>Simple and completely explainable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GB" sz="1050" noProof="0" dirty="0">
                <a:solidFill>
                  <a:srgbClr val="00B050"/>
                </a:solidFill>
              </a:rPr>
              <a:t>Improves KB performance</a:t>
            </a:r>
          </a:p>
          <a:p>
            <a:pPr marL="171450" indent="-171450">
              <a:buFont typeface="Calibri" panose="020F0502020204030204" pitchFamily="34" charset="0"/>
              <a:buChar char="ꭙ"/>
            </a:pPr>
            <a:r>
              <a:rPr lang="en-GB" sz="1050" noProof="0" dirty="0">
                <a:solidFill>
                  <a:schemeClr val="accent1"/>
                </a:solidFill>
              </a:rPr>
              <a:t>Misclassification issues</a:t>
            </a: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06F29703-0F48-028B-6C06-7F41D42B2B6F}"/>
              </a:ext>
            </a:extLst>
          </p:cNvPr>
          <p:cNvSpPr/>
          <p:nvPr/>
        </p:nvSpPr>
        <p:spPr>
          <a:xfrm>
            <a:off x="6481553" y="5342456"/>
            <a:ext cx="2276783" cy="921448"/>
          </a:xfrm>
          <a:prstGeom prst="roundRect">
            <a:avLst>
              <a:gd name="adj" fmla="val 5064"/>
            </a:avLst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GB" sz="1050" noProof="0" dirty="0">
                <a:solidFill>
                  <a:srgbClr val="00B050"/>
                </a:solidFill>
              </a:rPr>
              <a:t>Simple and explainable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GB" sz="1050" noProof="0" dirty="0">
                <a:solidFill>
                  <a:srgbClr val="00B050"/>
                </a:solidFill>
              </a:rPr>
              <a:t>Probabilistic interpretation of model parameters</a:t>
            </a:r>
          </a:p>
          <a:p>
            <a:pPr marL="171450" indent="-171450">
              <a:buFont typeface="Calibri" panose="020F0502020204030204" pitchFamily="34" charset="0"/>
              <a:buChar char="ꭙ"/>
            </a:pPr>
            <a:r>
              <a:rPr lang="en-GB" sz="1050" noProof="0" dirty="0">
                <a:solidFill>
                  <a:schemeClr val="accent1"/>
                </a:solidFill>
              </a:rPr>
              <a:t>Performs similarly to KB classifier</a:t>
            </a:r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7B6D46E7-20A8-319F-E134-4EB3302D4484}"/>
              </a:ext>
            </a:extLst>
          </p:cNvPr>
          <p:cNvSpPr/>
          <p:nvPr/>
        </p:nvSpPr>
        <p:spPr>
          <a:xfrm>
            <a:off x="1371541" y="2349500"/>
            <a:ext cx="520759" cy="497214"/>
          </a:xfrm>
          <a:prstGeom prst="roundRect">
            <a:avLst/>
          </a:prstGeom>
          <a:noFill/>
          <a:ln w="3810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B2E50B70-DF0E-88E9-9945-95932F6DD91E}"/>
              </a:ext>
            </a:extLst>
          </p:cNvPr>
          <p:cNvSpPr/>
          <p:nvPr/>
        </p:nvSpPr>
        <p:spPr>
          <a:xfrm>
            <a:off x="1371541" y="3549294"/>
            <a:ext cx="520759" cy="497214"/>
          </a:xfrm>
          <a:prstGeom prst="roundRect">
            <a:avLst/>
          </a:prstGeom>
          <a:noFill/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4DE1A388-2FC7-D42D-529C-CD8C389F2DED}"/>
              </a:ext>
            </a:extLst>
          </p:cNvPr>
          <p:cNvSpPr/>
          <p:nvPr/>
        </p:nvSpPr>
        <p:spPr>
          <a:xfrm>
            <a:off x="4351723" y="2303497"/>
            <a:ext cx="520759" cy="497214"/>
          </a:xfrm>
          <a:prstGeom prst="roundRect">
            <a:avLst/>
          </a:prstGeom>
          <a:noFill/>
          <a:ln w="3810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1844474B-348B-C5A4-B627-B0DD51EF80B5}"/>
              </a:ext>
            </a:extLst>
          </p:cNvPr>
          <p:cNvSpPr/>
          <p:nvPr/>
        </p:nvSpPr>
        <p:spPr>
          <a:xfrm>
            <a:off x="4351723" y="3470235"/>
            <a:ext cx="520759" cy="497214"/>
          </a:xfrm>
          <a:prstGeom prst="roundRect">
            <a:avLst/>
          </a:prstGeom>
          <a:noFill/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20EBD756-F4A4-8FF5-C52A-038C984078F1}"/>
              </a:ext>
            </a:extLst>
          </p:cNvPr>
          <p:cNvSpPr/>
          <p:nvPr/>
        </p:nvSpPr>
        <p:spPr>
          <a:xfrm>
            <a:off x="7425631" y="2316832"/>
            <a:ext cx="520759" cy="497214"/>
          </a:xfrm>
          <a:prstGeom prst="roundRect">
            <a:avLst/>
          </a:prstGeom>
          <a:noFill/>
          <a:ln w="3810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6EDF6561-105D-C113-A649-6F473605798E}"/>
              </a:ext>
            </a:extLst>
          </p:cNvPr>
          <p:cNvSpPr/>
          <p:nvPr/>
        </p:nvSpPr>
        <p:spPr>
          <a:xfrm>
            <a:off x="7425631" y="3453373"/>
            <a:ext cx="520759" cy="497214"/>
          </a:xfrm>
          <a:prstGeom prst="roundRect">
            <a:avLst/>
          </a:prstGeom>
          <a:noFill/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4" name="Rettangolo con angoli arrotondati 23">
            <a:extLst>
              <a:ext uri="{FF2B5EF4-FFF2-40B4-BE49-F238E27FC236}">
                <a16:creationId xmlns:a16="http://schemas.microsoft.com/office/drawing/2014/main" id="{0A9A1797-D846-5E42-2AD0-B68D8A8E664E}"/>
              </a:ext>
            </a:extLst>
          </p:cNvPr>
          <p:cNvSpPr/>
          <p:nvPr/>
        </p:nvSpPr>
        <p:spPr>
          <a:xfrm>
            <a:off x="10468674" y="2287236"/>
            <a:ext cx="520759" cy="497214"/>
          </a:xfrm>
          <a:prstGeom prst="roundRect">
            <a:avLst/>
          </a:prstGeom>
          <a:noFill/>
          <a:ln w="3810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45D8FF8A-40A8-3BBA-1046-64BCAD250E17}"/>
              </a:ext>
            </a:extLst>
          </p:cNvPr>
          <p:cNvSpPr/>
          <p:nvPr/>
        </p:nvSpPr>
        <p:spPr>
          <a:xfrm>
            <a:off x="10468675" y="3423777"/>
            <a:ext cx="520759" cy="497214"/>
          </a:xfrm>
          <a:prstGeom prst="roundRect">
            <a:avLst/>
          </a:prstGeom>
          <a:noFill/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028123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3" grpId="0" animBg="1"/>
      <p:bldP spid="13" grpId="0" animBg="1"/>
      <p:bldP spid="18" grpId="0" animBg="1"/>
      <p:bldP spid="15" grpId="0" animBg="1"/>
      <p:bldP spid="17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21C8A2-990A-6F3C-AA6E-700696E66B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C4BD13-F659-9778-6F67-8213F0CF3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GB" sz="4000" noProof="0" dirty="0"/>
              <a:t>A6: Results: feature importance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41DCBA8-9E3C-1B15-8FA5-1C337732B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34</a:t>
            </a:fld>
            <a:endParaRPr lang="en-GB" noProof="0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3DA12CD0-3454-B9AA-9BFD-22D865A00621}"/>
              </a:ext>
            </a:extLst>
          </p:cNvPr>
          <p:cNvSpPr/>
          <p:nvPr/>
        </p:nvSpPr>
        <p:spPr>
          <a:xfrm>
            <a:off x="1080181" y="1556402"/>
            <a:ext cx="2661877" cy="34369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noProof="0" dirty="0">
                <a:solidFill>
                  <a:srgbClr val="002060"/>
                </a:solidFill>
              </a:rPr>
              <a:t>Decision Tree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8B4AC84A-BA2B-68EC-CCD3-B97D97CD57EB}"/>
              </a:ext>
            </a:extLst>
          </p:cNvPr>
          <p:cNvSpPr/>
          <p:nvPr/>
        </p:nvSpPr>
        <p:spPr>
          <a:xfrm>
            <a:off x="5212101" y="1552022"/>
            <a:ext cx="2661877" cy="34369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noProof="0" dirty="0">
                <a:solidFill>
                  <a:srgbClr val="002060"/>
                </a:solidFill>
              </a:rPr>
              <a:t>Multinomial Logistic Regression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3CB9E06D-757C-02AB-EAA1-DAC649F35B67}"/>
              </a:ext>
            </a:extLst>
          </p:cNvPr>
          <p:cNvSpPr/>
          <p:nvPr/>
        </p:nvSpPr>
        <p:spPr>
          <a:xfrm>
            <a:off x="9344019" y="1541859"/>
            <a:ext cx="2661877" cy="34369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noProof="0" dirty="0">
                <a:solidFill>
                  <a:srgbClr val="002060"/>
                </a:solidFill>
              </a:rPr>
              <a:t>Support Vector Machine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6F2A8B1-D6C6-BF1F-01C3-0D3997AFB3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890" b="39"/>
          <a:stretch/>
        </p:blipFill>
        <p:spPr>
          <a:xfrm>
            <a:off x="107292" y="2054582"/>
            <a:ext cx="3789092" cy="2738673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B807133C-DF1A-8AAD-495B-DB78A0AE6F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492"/>
          <a:stretch/>
        </p:blipFill>
        <p:spPr>
          <a:xfrm>
            <a:off x="4201452" y="2054582"/>
            <a:ext cx="3789092" cy="2738673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161A5160-A000-BB13-C42E-FC2C720BE6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4" b="-1339"/>
          <a:stretch/>
        </p:blipFill>
        <p:spPr>
          <a:xfrm>
            <a:off x="8295616" y="2054582"/>
            <a:ext cx="3789092" cy="2738673"/>
          </a:xfrm>
          <a:prstGeom prst="rect">
            <a:avLst/>
          </a:prstGeom>
        </p:spPr>
      </p:pic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B0749B23-E976-3AC9-4550-38ED7582EB05}"/>
              </a:ext>
            </a:extLst>
          </p:cNvPr>
          <p:cNvSpPr/>
          <p:nvPr/>
        </p:nvSpPr>
        <p:spPr>
          <a:xfrm>
            <a:off x="107290" y="2316480"/>
            <a:ext cx="840105" cy="419100"/>
          </a:xfrm>
          <a:prstGeom prst="roundRect">
            <a:avLst>
              <a:gd name="adj" fmla="val 7423"/>
            </a:avLst>
          </a:prstGeom>
          <a:solidFill>
            <a:schemeClr val="accent5">
              <a:lumMod val="75000"/>
              <a:alpha val="31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3660DF0D-2185-0A85-7CCA-B2C68FFF15A6}"/>
              </a:ext>
            </a:extLst>
          </p:cNvPr>
          <p:cNvSpPr/>
          <p:nvPr/>
        </p:nvSpPr>
        <p:spPr>
          <a:xfrm>
            <a:off x="107291" y="2752725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accent2">
              <a:lumMod val="75000"/>
              <a:alpha val="31000"/>
            </a:schemeClr>
          </a:solidFill>
          <a:ln w="95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7F65F81D-2C60-C253-232F-81A1205DAA80}"/>
              </a:ext>
            </a:extLst>
          </p:cNvPr>
          <p:cNvSpPr/>
          <p:nvPr/>
        </p:nvSpPr>
        <p:spPr>
          <a:xfrm>
            <a:off x="107289" y="3395622"/>
            <a:ext cx="840105" cy="174347"/>
          </a:xfrm>
          <a:prstGeom prst="roundRect">
            <a:avLst>
              <a:gd name="adj" fmla="val 7423"/>
            </a:avLst>
          </a:prstGeom>
          <a:solidFill>
            <a:schemeClr val="accent6">
              <a:lumMod val="75000"/>
              <a:alpha val="31000"/>
            </a:schemeClr>
          </a:solidFill>
          <a:ln w="952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4" name="Rettangolo con angoli arrotondati 23">
            <a:extLst>
              <a:ext uri="{FF2B5EF4-FFF2-40B4-BE49-F238E27FC236}">
                <a16:creationId xmlns:a16="http://schemas.microsoft.com/office/drawing/2014/main" id="{2EB679F4-5EDD-AB92-075D-4D16F8C4E02C}"/>
              </a:ext>
            </a:extLst>
          </p:cNvPr>
          <p:cNvSpPr/>
          <p:nvPr/>
        </p:nvSpPr>
        <p:spPr>
          <a:xfrm>
            <a:off x="107288" y="3696949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accent6">
              <a:lumMod val="75000"/>
              <a:alpha val="31000"/>
            </a:schemeClr>
          </a:solidFill>
          <a:ln w="952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5B110CA0-8930-5D6F-132D-5A7B279D293A}"/>
              </a:ext>
            </a:extLst>
          </p:cNvPr>
          <p:cNvSpPr/>
          <p:nvPr/>
        </p:nvSpPr>
        <p:spPr>
          <a:xfrm>
            <a:off x="107288" y="3071771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accent2">
              <a:lumMod val="75000"/>
              <a:alpha val="31000"/>
            </a:schemeClr>
          </a:solidFill>
          <a:ln w="95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D9A7D69C-B698-527D-4333-DC642F1F936B}"/>
              </a:ext>
            </a:extLst>
          </p:cNvPr>
          <p:cNvSpPr/>
          <p:nvPr/>
        </p:nvSpPr>
        <p:spPr>
          <a:xfrm>
            <a:off x="107288" y="4021710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accent2">
              <a:lumMod val="75000"/>
              <a:alpha val="31000"/>
            </a:schemeClr>
          </a:solidFill>
          <a:ln w="95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8" name="Rettangolo con angoli arrotondati 27">
            <a:extLst>
              <a:ext uri="{FF2B5EF4-FFF2-40B4-BE49-F238E27FC236}">
                <a16:creationId xmlns:a16="http://schemas.microsoft.com/office/drawing/2014/main" id="{1D313D85-A996-0F44-0D15-A5D365D63F31}"/>
              </a:ext>
            </a:extLst>
          </p:cNvPr>
          <p:cNvSpPr/>
          <p:nvPr/>
        </p:nvSpPr>
        <p:spPr>
          <a:xfrm>
            <a:off x="107290" y="2863215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accent6">
              <a:lumMod val="75000"/>
              <a:alpha val="31000"/>
            </a:schemeClr>
          </a:solidFill>
          <a:ln w="952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9" name="Rettangolo con angoli arrotondati 28">
            <a:extLst>
              <a:ext uri="{FF2B5EF4-FFF2-40B4-BE49-F238E27FC236}">
                <a16:creationId xmlns:a16="http://schemas.microsoft.com/office/drawing/2014/main" id="{136D8D08-FDAB-3C72-EE11-C94576417DAB}"/>
              </a:ext>
            </a:extLst>
          </p:cNvPr>
          <p:cNvSpPr/>
          <p:nvPr/>
        </p:nvSpPr>
        <p:spPr>
          <a:xfrm>
            <a:off x="107288" y="2970181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accent5">
              <a:lumMod val="75000"/>
              <a:alpha val="31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0" name="Rettangolo con angoli arrotondati 29">
            <a:extLst>
              <a:ext uri="{FF2B5EF4-FFF2-40B4-BE49-F238E27FC236}">
                <a16:creationId xmlns:a16="http://schemas.microsoft.com/office/drawing/2014/main" id="{C3364499-128B-F042-1F28-BC6F9136C47B}"/>
              </a:ext>
            </a:extLst>
          </p:cNvPr>
          <p:cNvSpPr/>
          <p:nvPr/>
        </p:nvSpPr>
        <p:spPr>
          <a:xfrm>
            <a:off x="107287" y="3185624"/>
            <a:ext cx="840105" cy="174346"/>
          </a:xfrm>
          <a:prstGeom prst="roundRect">
            <a:avLst>
              <a:gd name="adj" fmla="val 7423"/>
            </a:avLst>
          </a:prstGeom>
          <a:solidFill>
            <a:schemeClr val="accent5">
              <a:lumMod val="75000"/>
              <a:alpha val="31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3" name="Rettangolo con angoli arrotondati 32">
            <a:extLst>
              <a:ext uri="{FF2B5EF4-FFF2-40B4-BE49-F238E27FC236}">
                <a16:creationId xmlns:a16="http://schemas.microsoft.com/office/drawing/2014/main" id="{CBB27A8D-E2CF-3151-7493-F7CC35140DF9}"/>
              </a:ext>
            </a:extLst>
          </p:cNvPr>
          <p:cNvSpPr/>
          <p:nvPr/>
        </p:nvSpPr>
        <p:spPr>
          <a:xfrm>
            <a:off x="107286" y="3917144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accent5">
              <a:lumMod val="75000"/>
              <a:alpha val="31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4" name="Rettangolo con angoli arrotondati 33">
            <a:extLst>
              <a:ext uri="{FF2B5EF4-FFF2-40B4-BE49-F238E27FC236}">
                <a16:creationId xmlns:a16="http://schemas.microsoft.com/office/drawing/2014/main" id="{E8D30BF6-CF7E-6204-9734-E280DB6DD761}"/>
              </a:ext>
            </a:extLst>
          </p:cNvPr>
          <p:cNvSpPr/>
          <p:nvPr/>
        </p:nvSpPr>
        <p:spPr>
          <a:xfrm>
            <a:off x="107286" y="4127143"/>
            <a:ext cx="840105" cy="397232"/>
          </a:xfrm>
          <a:prstGeom prst="roundRect">
            <a:avLst>
              <a:gd name="adj" fmla="val 7423"/>
            </a:avLst>
          </a:prstGeom>
          <a:solidFill>
            <a:schemeClr val="accent5">
              <a:lumMod val="75000"/>
              <a:alpha val="31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966E1976-010F-A2C9-2E78-0DCD5885B855}"/>
              </a:ext>
            </a:extLst>
          </p:cNvPr>
          <p:cNvSpPr/>
          <p:nvPr/>
        </p:nvSpPr>
        <p:spPr>
          <a:xfrm>
            <a:off x="107285" y="3592300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bg1">
              <a:lumMod val="65000"/>
              <a:alpha val="31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6" name="Rettangolo con angoli arrotondati 35">
            <a:extLst>
              <a:ext uri="{FF2B5EF4-FFF2-40B4-BE49-F238E27FC236}">
                <a16:creationId xmlns:a16="http://schemas.microsoft.com/office/drawing/2014/main" id="{588BD970-43A9-6D11-CD03-FEF23E5AA94D}"/>
              </a:ext>
            </a:extLst>
          </p:cNvPr>
          <p:cNvSpPr/>
          <p:nvPr/>
        </p:nvSpPr>
        <p:spPr>
          <a:xfrm>
            <a:off x="107284" y="3803341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bg1">
              <a:lumMod val="65000"/>
              <a:alpha val="31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171F92A4-7047-2EB1-5312-5C644A48C587}"/>
              </a:ext>
            </a:extLst>
          </p:cNvPr>
          <p:cNvSpPr/>
          <p:nvPr/>
        </p:nvSpPr>
        <p:spPr>
          <a:xfrm>
            <a:off x="4184307" y="2249805"/>
            <a:ext cx="840105" cy="419100"/>
          </a:xfrm>
          <a:prstGeom prst="roundRect">
            <a:avLst>
              <a:gd name="adj" fmla="val 7423"/>
            </a:avLst>
          </a:prstGeom>
          <a:solidFill>
            <a:schemeClr val="accent5">
              <a:lumMod val="75000"/>
              <a:alpha val="31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8D3098CB-7EE6-3F60-32A0-378B3D95744A}"/>
              </a:ext>
            </a:extLst>
          </p:cNvPr>
          <p:cNvSpPr/>
          <p:nvPr/>
        </p:nvSpPr>
        <p:spPr>
          <a:xfrm>
            <a:off x="4184307" y="2787015"/>
            <a:ext cx="840105" cy="183166"/>
          </a:xfrm>
          <a:prstGeom prst="roundRect">
            <a:avLst>
              <a:gd name="adj" fmla="val 7423"/>
            </a:avLst>
          </a:prstGeom>
          <a:solidFill>
            <a:schemeClr val="accent5">
              <a:lumMod val="75000"/>
              <a:alpha val="31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A8D02BD7-E858-79DA-AA04-41D667917521}"/>
              </a:ext>
            </a:extLst>
          </p:cNvPr>
          <p:cNvSpPr/>
          <p:nvPr/>
        </p:nvSpPr>
        <p:spPr>
          <a:xfrm>
            <a:off x="4184306" y="3300915"/>
            <a:ext cx="840105" cy="171900"/>
          </a:xfrm>
          <a:prstGeom prst="roundRect">
            <a:avLst>
              <a:gd name="adj" fmla="val 7423"/>
            </a:avLst>
          </a:prstGeom>
          <a:solidFill>
            <a:schemeClr val="accent5">
              <a:lumMod val="75000"/>
              <a:alpha val="31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DEA7C57D-6543-3A21-052B-3E80BFBC59A7}"/>
              </a:ext>
            </a:extLst>
          </p:cNvPr>
          <p:cNvSpPr/>
          <p:nvPr/>
        </p:nvSpPr>
        <p:spPr>
          <a:xfrm>
            <a:off x="4184305" y="3895440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accent5">
              <a:lumMod val="75000"/>
              <a:alpha val="31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573333E-762C-95DB-9D0A-84B873DC129C}"/>
              </a:ext>
            </a:extLst>
          </p:cNvPr>
          <p:cNvSpPr/>
          <p:nvPr/>
        </p:nvSpPr>
        <p:spPr>
          <a:xfrm>
            <a:off x="4184304" y="4394265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accent5">
              <a:lumMod val="75000"/>
              <a:alpha val="31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B174465C-D89A-80B5-CF76-94A909EB1297}"/>
              </a:ext>
            </a:extLst>
          </p:cNvPr>
          <p:cNvSpPr/>
          <p:nvPr/>
        </p:nvSpPr>
        <p:spPr>
          <a:xfrm>
            <a:off x="4184303" y="3493485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accent2">
              <a:lumMod val="75000"/>
              <a:alpha val="31000"/>
            </a:schemeClr>
          </a:solidFill>
          <a:ln w="95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54B3B7AE-E291-5E78-9FB2-A56A477CC0C3}"/>
              </a:ext>
            </a:extLst>
          </p:cNvPr>
          <p:cNvSpPr/>
          <p:nvPr/>
        </p:nvSpPr>
        <p:spPr>
          <a:xfrm>
            <a:off x="4184302" y="4200534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accent2">
              <a:lumMod val="75000"/>
              <a:alpha val="31000"/>
            </a:schemeClr>
          </a:solidFill>
          <a:ln w="95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1CC761FC-0576-A576-DCB6-C971C717494D}"/>
              </a:ext>
            </a:extLst>
          </p:cNvPr>
          <p:cNvSpPr/>
          <p:nvPr/>
        </p:nvSpPr>
        <p:spPr>
          <a:xfrm>
            <a:off x="4184301" y="2690145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accent6">
              <a:lumMod val="75000"/>
              <a:alpha val="31000"/>
            </a:schemeClr>
          </a:solidFill>
          <a:ln w="952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53A0BBC5-B4AB-5AA4-1FD1-0D623BA403E1}"/>
              </a:ext>
            </a:extLst>
          </p:cNvPr>
          <p:cNvSpPr/>
          <p:nvPr/>
        </p:nvSpPr>
        <p:spPr>
          <a:xfrm>
            <a:off x="4184301" y="2992225"/>
            <a:ext cx="840105" cy="288019"/>
          </a:xfrm>
          <a:prstGeom prst="roundRect">
            <a:avLst>
              <a:gd name="adj" fmla="val 7423"/>
            </a:avLst>
          </a:prstGeom>
          <a:solidFill>
            <a:schemeClr val="accent6">
              <a:lumMod val="75000"/>
              <a:alpha val="31000"/>
            </a:schemeClr>
          </a:solidFill>
          <a:ln w="952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1" name="Rettangolo con angoli arrotondati 30">
            <a:extLst>
              <a:ext uri="{FF2B5EF4-FFF2-40B4-BE49-F238E27FC236}">
                <a16:creationId xmlns:a16="http://schemas.microsoft.com/office/drawing/2014/main" id="{AC2039EF-EA42-432C-40CC-F63BD3170279}"/>
              </a:ext>
            </a:extLst>
          </p:cNvPr>
          <p:cNvSpPr/>
          <p:nvPr/>
        </p:nvSpPr>
        <p:spPr>
          <a:xfrm>
            <a:off x="4184301" y="3590346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accent6">
              <a:lumMod val="75000"/>
              <a:alpha val="31000"/>
            </a:schemeClr>
          </a:solidFill>
          <a:ln w="952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7" name="Rettangolo con angoli arrotondati 36">
            <a:extLst>
              <a:ext uri="{FF2B5EF4-FFF2-40B4-BE49-F238E27FC236}">
                <a16:creationId xmlns:a16="http://schemas.microsoft.com/office/drawing/2014/main" id="{EB3186E1-E5D9-2DE3-3338-47EAB2C0C64D}"/>
              </a:ext>
            </a:extLst>
          </p:cNvPr>
          <p:cNvSpPr/>
          <p:nvPr/>
        </p:nvSpPr>
        <p:spPr>
          <a:xfrm>
            <a:off x="4184300" y="3789841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accent6">
              <a:lumMod val="75000"/>
              <a:alpha val="31000"/>
            </a:schemeClr>
          </a:solidFill>
          <a:ln w="952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B984882A-532E-9452-8B3B-B5D42DEF508C}"/>
              </a:ext>
            </a:extLst>
          </p:cNvPr>
          <p:cNvSpPr/>
          <p:nvPr/>
        </p:nvSpPr>
        <p:spPr>
          <a:xfrm>
            <a:off x="4184299" y="3994843"/>
            <a:ext cx="840105" cy="181300"/>
          </a:xfrm>
          <a:prstGeom prst="roundRect">
            <a:avLst>
              <a:gd name="adj" fmla="val 7423"/>
            </a:avLst>
          </a:prstGeom>
          <a:solidFill>
            <a:schemeClr val="accent6">
              <a:lumMod val="75000"/>
              <a:alpha val="31000"/>
            </a:schemeClr>
          </a:solidFill>
          <a:ln w="952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9" name="Rettangolo con angoli arrotondati 38">
            <a:extLst>
              <a:ext uri="{FF2B5EF4-FFF2-40B4-BE49-F238E27FC236}">
                <a16:creationId xmlns:a16="http://schemas.microsoft.com/office/drawing/2014/main" id="{7763BE0D-4D1F-7153-6C4B-FC4F9BB87EF6}"/>
              </a:ext>
            </a:extLst>
          </p:cNvPr>
          <p:cNvSpPr/>
          <p:nvPr/>
        </p:nvSpPr>
        <p:spPr>
          <a:xfrm>
            <a:off x="4184299" y="4296905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accent6">
              <a:lumMod val="75000"/>
              <a:alpha val="31000"/>
            </a:schemeClr>
          </a:solidFill>
          <a:ln w="952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40" name="Rettangolo con angoli arrotondati 39">
            <a:extLst>
              <a:ext uri="{FF2B5EF4-FFF2-40B4-BE49-F238E27FC236}">
                <a16:creationId xmlns:a16="http://schemas.microsoft.com/office/drawing/2014/main" id="{A45842C5-0B1E-55E7-9308-B31A34188982}"/>
              </a:ext>
            </a:extLst>
          </p:cNvPr>
          <p:cNvSpPr/>
          <p:nvPr/>
        </p:nvSpPr>
        <p:spPr>
          <a:xfrm>
            <a:off x="4184298" y="3692481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bg1">
              <a:lumMod val="65000"/>
              <a:alpha val="31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41" name="Rettangolo con angoli arrotondati 40">
            <a:extLst>
              <a:ext uri="{FF2B5EF4-FFF2-40B4-BE49-F238E27FC236}">
                <a16:creationId xmlns:a16="http://schemas.microsoft.com/office/drawing/2014/main" id="{0E0FB61A-18CE-4911-4A78-C5266343404A}"/>
              </a:ext>
            </a:extLst>
          </p:cNvPr>
          <p:cNvSpPr/>
          <p:nvPr/>
        </p:nvSpPr>
        <p:spPr>
          <a:xfrm>
            <a:off x="8291484" y="2249805"/>
            <a:ext cx="840105" cy="211455"/>
          </a:xfrm>
          <a:prstGeom prst="roundRect">
            <a:avLst>
              <a:gd name="adj" fmla="val 7423"/>
            </a:avLst>
          </a:prstGeom>
          <a:solidFill>
            <a:schemeClr val="accent5">
              <a:lumMod val="75000"/>
              <a:alpha val="31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42" name="Rettangolo con angoli arrotondati 41">
            <a:extLst>
              <a:ext uri="{FF2B5EF4-FFF2-40B4-BE49-F238E27FC236}">
                <a16:creationId xmlns:a16="http://schemas.microsoft.com/office/drawing/2014/main" id="{B4899573-6D86-1E21-DB2D-10DB0D94A87F}"/>
              </a:ext>
            </a:extLst>
          </p:cNvPr>
          <p:cNvSpPr/>
          <p:nvPr/>
        </p:nvSpPr>
        <p:spPr>
          <a:xfrm>
            <a:off x="8291484" y="2592184"/>
            <a:ext cx="840105" cy="716467"/>
          </a:xfrm>
          <a:prstGeom prst="roundRect">
            <a:avLst>
              <a:gd name="adj" fmla="val 7423"/>
            </a:avLst>
          </a:prstGeom>
          <a:solidFill>
            <a:schemeClr val="accent5">
              <a:lumMod val="75000"/>
              <a:alpha val="31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43" name="Rettangolo con angoli arrotondati 42">
            <a:extLst>
              <a:ext uri="{FF2B5EF4-FFF2-40B4-BE49-F238E27FC236}">
                <a16:creationId xmlns:a16="http://schemas.microsoft.com/office/drawing/2014/main" id="{AEC9EFC5-5895-BC86-E8DE-E38446B4DE9D}"/>
              </a:ext>
            </a:extLst>
          </p:cNvPr>
          <p:cNvSpPr/>
          <p:nvPr/>
        </p:nvSpPr>
        <p:spPr>
          <a:xfrm>
            <a:off x="8291484" y="3549348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accent5">
              <a:lumMod val="75000"/>
              <a:alpha val="31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44" name="Rettangolo con angoli arrotondati 43">
            <a:extLst>
              <a:ext uri="{FF2B5EF4-FFF2-40B4-BE49-F238E27FC236}">
                <a16:creationId xmlns:a16="http://schemas.microsoft.com/office/drawing/2014/main" id="{80FE89F3-4153-1096-40A1-08CCE0DE6EDE}"/>
              </a:ext>
            </a:extLst>
          </p:cNvPr>
          <p:cNvSpPr/>
          <p:nvPr/>
        </p:nvSpPr>
        <p:spPr>
          <a:xfrm>
            <a:off x="8291483" y="3762679"/>
            <a:ext cx="840105" cy="286081"/>
          </a:xfrm>
          <a:prstGeom prst="roundRect">
            <a:avLst>
              <a:gd name="adj" fmla="val 7423"/>
            </a:avLst>
          </a:prstGeom>
          <a:solidFill>
            <a:schemeClr val="accent5">
              <a:lumMod val="75000"/>
              <a:alpha val="31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45" name="Rettangolo con angoli arrotondati 44">
            <a:extLst>
              <a:ext uri="{FF2B5EF4-FFF2-40B4-BE49-F238E27FC236}">
                <a16:creationId xmlns:a16="http://schemas.microsoft.com/office/drawing/2014/main" id="{68239C66-DB31-849B-7ACE-792AE6E6882B}"/>
              </a:ext>
            </a:extLst>
          </p:cNvPr>
          <p:cNvSpPr/>
          <p:nvPr/>
        </p:nvSpPr>
        <p:spPr>
          <a:xfrm>
            <a:off x="8291482" y="4290415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accent5">
              <a:lumMod val="75000"/>
              <a:alpha val="31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46" name="Rettangolo con angoli arrotondati 45">
            <a:extLst>
              <a:ext uri="{FF2B5EF4-FFF2-40B4-BE49-F238E27FC236}">
                <a16:creationId xmlns:a16="http://schemas.microsoft.com/office/drawing/2014/main" id="{0263DA07-7FA2-0C7E-D95A-C484AD8CD1AC}"/>
              </a:ext>
            </a:extLst>
          </p:cNvPr>
          <p:cNvSpPr/>
          <p:nvPr/>
        </p:nvSpPr>
        <p:spPr>
          <a:xfrm>
            <a:off x="8291482" y="3649992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accent6">
              <a:lumMod val="75000"/>
              <a:alpha val="31000"/>
            </a:schemeClr>
          </a:solidFill>
          <a:ln w="952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47" name="Rettangolo con angoli arrotondati 46">
            <a:extLst>
              <a:ext uri="{FF2B5EF4-FFF2-40B4-BE49-F238E27FC236}">
                <a16:creationId xmlns:a16="http://schemas.microsoft.com/office/drawing/2014/main" id="{B0BF75A4-8123-6FA4-F627-402C832EDCE2}"/>
              </a:ext>
            </a:extLst>
          </p:cNvPr>
          <p:cNvSpPr/>
          <p:nvPr/>
        </p:nvSpPr>
        <p:spPr>
          <a:xfrm>
            <a:off x="8291482" y="4069536"/>
            <a:ext cx="840105" cy="193853"/>
          </a:xfrm>
          <a:prstGeom prst="roundRect">
            <a:avLst>
              <a:gd name="adj" fmla="val 7423"/>
            </a:avLst>
          </a:prstGeom>
          <a:solidFill>
            <a:schemeClr val="accent6">
              <a:lumMod val="75000"/>
              <a:alpha val="31000"/>
            </a:schemeClr>
          </a:solidFill>
          <a:ln w="952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48" name="Rettangolo con angoli arrotondati 47">
            <a:extLst>
              <a:ext uri="{FF2B5EF4-FFF2-40B4-BE49-F238E27FC236}">
                <a16:creationId xmlns:a16="http://schemas.microsoft.com/office/drawing/2014/main" id="{9C183539-C4FC-37F6-517F-C4FD3AB2901C}"/>
              </a:ext>
            </a:extLst>
          </p:cNvPr>
          <p:cNvSpPr/>
          <p:nvPr/>
        </p:nvSpPr>
        <p:spPr>
          <a:xfrm>
            <a:off x="8291481" y="4399607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accent6">
              <a:lumMod val="75000"/>
              <a:alpha val="31000"/>
            </a:schemeClr>
          </a:solidFill>
          <a:ln w="952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49" name="Rettangolo con angoli arrotondati 48">
            <a:extLst>
              <a:ext uri="{FF2B5EF4-FFF2-40B4-BE49-F238E27FC236}">
                <a16:creationId xmlns:a16="http://schemas.microsoft.com/office/drawing/2014/main" id="{758DD239-7B67-FA3F-A373-63698B7641EB}"/>
              </a:ext>
            </a:extLst>
          </p:cNvPr>
          <p:cNvSpPr/>
          <p:nvPr/>
        </p:nvSpPr>
        <p:spPr>
          <a:xfrm>
            <a:off x="8291480" y="2491385"/>
            <a:ext cx="840105" cy="76200"/>
          </a:xfrm>
          <a:prstGeom prst="roundRect">
            <a:avLst>
              <a:gd name="adj" fmla="val 7423"/>
            </a:avLst>
          </a:prstGeom>
          <a:solidFill>
            <a:schemeClr val="accent2">
              <a:lumMod val="75000"/>
              <a:alpha val="31000"/>
            </a:schemeClr>
          </a:solidFill>
          <a:ln w="95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50" name="Rettangolo con angoli arrotondati 49">
            <a:extLst>
              <a:ext uri="{FF2B5EF4-FFF2-40B4-BE49-F238E27FC236}">
                <a16:creationId xmlns:a16="http://schemas.microsoft.com/office/drawing/2014/main" id="{02821359-5B2D-1441-F0D5-64D98AC2E68E}"/>
              </a:ext>
            </a:extLst>
          </p:cNvPr>
          <p:cNvSpPr/>
          <p:nvPr/>
        </p:nvSpPr>
        <p:spPr>
          <a:xfrm>
            <a:off x="8291480" y="3326224"/>
            <a:ext cx="840105" cy="193853"/>
          </a:xfrm>
          <a:prstGeom prst="roundRect">
            <a:avLst>
              <a:gd name="adj" fmla="val 7423"/>
            </a:avLst>
          </a:prstGeom>
          <a:solidFill>
            <a:schemeClr val="accent2">
              <a:lumMod val="75000"/>
              <a:alpha val="31000"/>
            </a:schemeClr>
          </a:solidFill>
          <a:ln w="95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51" name="Rettangolo con angoli arrotondati 50">
            <a:extLst>
              <a:ext uri="{FF2B5EF4-FFF2-40B4-BE49-F238E27FC236}">
                <a16:creationId xmlns:a16="http://schemas.microsoft.com/office/drawing/2014/main" id="{036C4740-30AD-BF83-857C-8686FCDF6F2D}"/>
              </a:ext>
            </a:extLst>
          </p:cNvPr>
          <p:cNvSpPr/>
          <p:nvPr/>
        </p:nvSpPr>
        <p:spPr>
          <a:xfrm>
            <a:off x="169434" y="4861073"/>
            <a:ext cx="905190" cy="382225"/>
          </a:xfrm>
          <a:prstGeom prst="roundRect">
            <a:avLst>
              <a:gd name="adj" fmla="val 7423"/>
            </a:avLst>
          </a:prstGeom>
          <a:solidFill>
            <a:schemeClr val="accent5">
              <a:lumMod val="75000"/>
              <a:alpha val="31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noProof="0" dirty="0">
                <a:solidFill>
                  <a:srgbClr val="002060"/>
                </a:solidFill>
              </a:rPr>
              <a:t>Envelope Features</a:t>
            </a:r>
          </a:p>
        </p:txBody>
      </p:sp>
      <p:sp>
        <p:nvSpPr>
          <p:cNvPr id="52" name="Rettangolo con angoli arrotondati 51">
            <a:extLst>
              <a:ext uri="{FF2B5EF4-FFF2-40B4-BE49-F238E27FC236}">
                <a16:creationId xmlns:a16="http://schemas.microsoft.com/office/drawing/2014/main" id="{A8172281-CF26-B0D0-8243-4340E9C5564B}"/>
              </a:ext>
            </a:extLst>
          </p:cNvPr>
          <p:cNvSpPr/>
          <p:nvPr/>
        </p:nvSpPr>
        <p:spPr>
          <a:xfrm>
            <a:off x="174991" y="5277632"/>
            <a:ext cx="905190" cy="382225"/>
          </a:xfrm>
          <a:prstGeom prst="roundRect">
            <a:avLst>
              <a:gd name="adj" fmla="val 7423"/>
            </a:avLst>
          </a:prstGeom>
          <a:solidFill>
            <a:schemeClr val="accent2">
              <a:lumMod val="75000"/>
              <a:alpha val="31000"/>
            </a:schemeClr>
          </a:solidFill>
          <a:ln w="95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noProof="0" dirty="0">
                <a:solidFill>
                  <a:srgbClr val="002060"/>
                </a:solidFill>
              </a:rPr>
              <a:t>Morphological features</a:t>
            </a:r>
          </a:p>
        </p:txBody>
      </p:sp>
      <p:sp>
        <p:nvSpPr>
          <p:cNvPr id="53" name="Rettangolo con angoli arrotondati 52">
            <a:extLst>
              <a:ext uri="{FF2B5EF4-FFF2-40B4-BE49-F238E27FC236}">
                <a16:creationId xmlns:a16="http://schemas.microsoft.com/office/drawing/2014/main" id="{F3761D67-7443-7275-1FD9-6C62AA9948B7}"/>
              </a:ext>
            </a:extLst>
          </p:cNvPr>
          <p:cNvSpPr/>
          <p:nvPr/>
        </p:nvSpPr>
        <p:spPr>
          <a:xfrm>
            <a:off x="169434" y="5706060"/>
            <a:ext cx="905190" cy="218237"/>
          </a:xfrm>
          <a:prstGeom prst="roundRect">
            <a:avLst>
              <a:gd name="adj" fmla="val 7423"/>
            </a:avLst>
          </a:prstGeom>
          <a:solidFill>
            <a:schemeClr val="accent6">
              <a:lumMod val="75000"/>
              <a:alpha val="31000"/>
            </a:schemeClr>
          </a:solidFill>
          <a:ln w="952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noProof="0" dirty="0">
                <a:solidFill>
                  <a:srgbClr val="002060"/>
                </a:solidFill>
              </a:rPr>
              <a:t>STFT features</a:t>
            </a:r>
          </a:p>
        </p:txBody>
      </p:sp>
      <p:sp>
        <p:nvSpPr>
          <p:cNvPr id="54" name="Rettangolo con angoli arrotondati 53">
            <a:extLst>
              <a:ext uri="{FF2B5EF4-FFF2-40B4-BE49-F238E27FC236}">
                <a16:creationId xmlns:a16="http://schemas.microsoft.com/office/drawing/2014/main" id="{248A0B7E-8100-E84E-7818-23E43818625C}"/>
              </a:ext>
            </a:extLst>
          </p:cNvPr>
          <p:cNvSpPr/>
          <p:nvPr/>
        </p:nvSpPr>
        <p:spPr>
          <a:xfrm>
            <a:off x="169434" y="5970500"/>
            <a:ext cx="905190" cy="281812"/>
          </a:xfrm>
          <a:prstGeom prst="roundRect">
            <a:avLst>
              <a:gd name="adj" fmla="val 7423"/>
            </a:avLst>
          </a:prstGeom>
          <a:solidFill>
            <a:schemeClr val="bg1">
              <a:lumMod val="65000"/>
              <a:alpha val="31000"/>
            </a:schemeClr>
          </a:solidFill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noProof="0" dirty="0">
                <a:solidFill>
                  <a:srgbClr val="002060"/>
                </a:solidFill>
              </a:rPr>
              <a:t>Literature features</a:t>
            </a:r>
          </a:p>
        </p:txBody>
      </p:sp>
      <p:sp>
        <p:nvSpPr>
          <p:cNvPr id="55" name="Rettangolo con angoli arrotondati 54">
            <a:extLst>
              <a:ext uri="{FF2B5EF4-FFF2-40B4-BE49-F238E27FC236}">
                <a16:creationId xmlns:a16="http://schemas.microsoft.com/office/drawing/2014/main" id="{46EC2AAE-CA44-2EDB-99E8-BB03819773E1}"/>
              </a:ext>
            </a:extLst>
          </p:cNvPr>
          <p:cNvSpPr/>
          <p:nvPr/>
        </p:nvSpPr>
        <p:spPr>
          <a:xfrm>
            <a:off x="3503915" y="4810828"/>
            <a:ext cx="5184165" cy="1441484"/>
          </a:xfrm>
          <a:prstGeom prst="roundRect">
            <a:avLst>
              <a:gd name="adj" fmla="val 7423"/>
            </a:avLst>
          </a:prstGeom>
          <a:solidFill>
            <a:schemeClr val="accent4">
              <a:lumMod val="40000"/>
              <a:lumOff val="60000"/>
              <a:alpha val="31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b="1" noProof="0" dirty="0">
                <a:solidFill>
                  <a:schemeClr val="accent1"/>
                </a:solidFill>
              </a:rPr>
              <a:t>Most common features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noProof="0" dirty="0">
                <a:solidFill>
                  <a:srgbClr val="002060"/>
                </a:solidFill>
              </a:rPr>
              <a:t>Number of active areas on total duration of active portion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noProof="0" dirty="0">
                <a:solidFill>
                  <a:srgbClr val="002060"/>
                </a:solidFill>
              </a:rPr>
              <a:t>Second peak time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noProof="0" dirty="0">
                <a:solidFill>
                  <a:srgbClr val="002060"/>
                </a:solidFill>
              </a:rPr>
              <a:t>Cross correlation peak value for TM1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noProof="0" dirty="0">
                <a:solidFill>
                  <a:srgbClr val="002060"/>
                </a:solidFill>
              </a:rPr>
              <a:t>Cross correlation peak time for TM2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noProof="0" dirty="0">
                <a:solidFill>
                  <a:srgbClr val="002060"/>
                </a:solidFill>
              </a:rPr>
              <a:t>Subdominant peak time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noProof="0" dirty="0">
                <a:solidFill>
                  <a:srgbClr val="002060"/>
                </a:solidFill>
              </a:rPr>
              <a:t>First peak time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noProof="0" dirty="0">
                <a:solidFill>
                  <a:srgbClr val="002060"/>
                </a:solidFill>
              </a:rPr>
              <a:t>Duration of active portion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noProof="0" dirty="0">
                <a:solidFill>
                  <a:srgbClr val="002060"/>
                </a:solidFill>
              </a:rPr>
              <a:t>Minor peak to dominant peak ratio</a:t>
            </a:r>
          </a:p>
          <a:p>
            <a:endParaRPr lang="en-GB" sz="900" noProof="0" dirty="0">
              <a:solidFill>
                <a:srgbClr val="002060"/>
              </a:solidFill>
            </a:endParaRPr>
          </a:p>
        </p:txBody>
      </p:sp>
      <p:grpSp>
        <p:nvGrpSpPr>
          <p:cNvPr id="58" name="Gruppo 57">
            <a:extLst>
              <a:ext uri="{FF2B5EF4-FFF2-40B4-BE49-F238E27FC236}">
                <a16:creationId xmlns:a16="http://schemas.microsoft.com/office/drawing/2014/main" id="{0C5EDA5C-A1B9-B7AF-ECB2-6407F79EC3F8}"/>
              </a:ext>
            </a:extLst>
          </p:cNvPr>
          <p:cNvGrpSpPr/>
          <p:nvPr/>
        </p:nvGrpSpPr>
        <p:grpSpPr>
          <a:xfrm>
            <a:off x="6543039" y="5016943"/>
            <a:ext cx="2046304" cy="1067063"/>
            <a:chOff x="5790930" y="5023127"/>
            <a:chExt cx="2046304" cy="1067063"/>
          </a:xfrm>
        </p:grpSpPr>
        <p:sp>
          <p:nvSpPr>
            <p:cNvPr id="56" name="Rettangolo con angoli arrotondati 55">
              <a:extLst>
                <a:ext uri="{FF2B5EF4-FFF2-40B4-BE49-F238E27FC236}">
                  <a16:creationId xmlns:a16="http://schemas.microsoft.com/office/drawing/2014/main" id="{BB1C1D42-AB95-03E8-B442-ED0B25BDBD50}"/>
                </a:ext>
              </a:extLst>
            </p:cNvPr>
            <p:cNvSpPr/>
            <p:nvPr/>
          </p:nvSpPr>
          <p:spPr>
            <a:xfrm>
              <a:off x="6095997" y="5267174"/>
              <a:ext cx="1741237" cy="529430"/>
            </a:xfrm>
            <a:prstGeom prst="roundRect">
              <a:avLst>
                <a:gd name="adj" fmla="val 7423"/>
              </a:avLst>
            </a:prstGeom>
            <a:solidFill>
              <a:schemeClr val="accent1">
                <a:lumMod val="60000"/>
                <a:lumOff val="40000"/>
                <a:alpha val="31000"/>
              </a:schemeClr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noProof="0" dirty="0">
                  <a:solidFill>
                    <a:schemeClr val="accent1"/>
                  </a:solidFill>
                </a:rPr>
                <a:t>Envelope and morphological features</a:t>
              </a:r>
              <a:endParaRPr lang="en-GB" sz="900" noProof="0" dirty="0">
                <a:solidFill>
                  <a:srgbClr val="002060"/>
                </a:solidFill>
              </a:endParaRPr>
            </a:p>
          </p:txBody>
        </p:sp>
        <p:sp>
          <p:nvSpPr>
            <p:cNvPr id="57" name="Parentesi graffa chiusa 56">
              <a:extLst>
                <a:ext uri="{FF2B5EF4-FFF2-40B4-BE49-F238E27FC236}">
                  <a16:creationId xmlns:a16="http://schemas.microsoft.com/office/drawing/2014/main" id="{B64E28E1-03F6-6023-3C24-734C64B7DB96}"/>
                </a:ext>
              </a:extLst>
            </p:cNvPr>
            <p:cNvSpPr/>
            <p:nvPr/>
          </p:nvSpPr>
          <p:spPr>
            <a:xfrm>
              <a:off x="5790930" y="5023127"/>
              <a:ext cx="305070" cy="1067063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47819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58F7EE-0F07-BE01-8095-9E197F0226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A08F25D-2CED-5DC0-EF19-83B85445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noProof="0" dirty="0"/>
              <a:t>Introduction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B55BD86-9A2A-65D7-6BA1-498CF43CB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4</a:t>
            </a:fld>
            <a:endParaRPr lang="en-GB" noProof="0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EF6707FF-5E24-243E-3142-D9EF1ACE8A39}"/>
              </a:ext>
            </a:extLst>
          </p:cNvPr>
          <p:cNvSpPr txBox="1"/>
          <p:nvPr/>
        </p:nvSpPr>
        <p:spPr>
          <a:xfrm>
            <a:off x="342900" y="1534700"/>
            <a:ext cx="611626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000" b="1" noProof="0" dirty="0">
                <a:solidFill>
                  <a:srgbClr val="C00000"/>
                </a:solidFill>
              </a:rPr>
              <a:t>Ablation procedure</a:t>
            </a:r>
            <a:endParaRPr lang="en-GB" noProof="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noProof="0" dirty="0"/>
              <a:t>Most common and well-established treatment for AVNRT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noProof="0" dirty="0"/>
              <a:t>Specific atrial tissue of the </a:t>
            </a:r>
            <a:r>
              <a:rPr lang="en-GB" b="1" noProof="0" dirty="0">
                <a:solidFill>
                  <a:srgbClr val="002060"/>
                </a:solidFill>
              </a:rPr>
              <a:t>slow</a:t>
            </a:r>
            <a:r>
              <a:rPr lang="en-GB" noProof="0" dirty="0"/>
              <a:t> </a:t>
            </a:r>
            <a:r>
              <a:rPr lang="en-GB" b="1" noProof="0" dirty="0">
                <a:solidFill>
                  <a:srgbClr val="002060"/>
                </a:solidFill>
              </a:rPr>
              <a:t>pathway</a:t>
            </a:r>
            <a:r>
              <a:rPr lang="en-GB" noProof="0" dirty="0"/>
              <a:t> is </a:t>
            </a:r>
            <a:r>
              <a:rPr lang="en-GB" b="1" noProof="0" dirty="0">
                <a:solidFill>
                  <a:srgbClr val="002060"/>
                </a:solidFill>
              </a:rPr>
              <a:t>burned</a:t>
            </a:r>
            <a:r>
              <a:rPr lang="en-GB" noProof="0" dirty="0"/>
              <a:t> to </a:t>
            </a:r>
            <a:r>
              <a:rPr lang="en-GB" b="1" noProof="0" dirty="0">
                <a:solidFill>
                  <a:srgbClr val="002060"/>
                </a:solidFill>
              </a:rPr>
              <a:t>disrupt</a:t>
            </a:r>
            <a:r>
              <a:rPr lang="en-GB" noProof="0" dirty="0"/>
              <a:t> the </a:t>
            </a:r>
            <a:r>
              <a:rPr lang="en-GB" b="1" noProof="0" dirty="0">
                <a:solidFill>
                  <a:srgbClr val="002060"/>
                </a:solidFill>
              </a:rPr>
              <a:t>re-entrant</a:t>
            </a:r>
            <a:r>
              <a:rPr lang="en-GB" noProof="0" dirty="0"/>
              <a:t> </a:t>
            </a:r>
            <a:r>
              <a:rPr lang="en-GB" b="1" noProof="0" dirty="0">
                <a:solidFill>
                  <a:srgbClr val="002060"/>
                </a:solidFill>
              </a:rPr>
              <a:t>circuit</a:t>
            </a:r>
            <a:r>
              <a:rPr lang="en-GB" noProof="0" dirty="0"/>
              <a:t>.</a:t>
            </a:r>
          </a:p>
        </p:txBody>
      </p:sp>
      <p:pic>
        <p:nvPicPr>
          <p:cNvPr id="5" name="Immagine 4" descr="Immagine che contiene arte&#10;&#10;Il contenuto generato dall'IA potrebbe non essere corretto.">
            <a:extLst>
              <a:ext uri="{FF2B5EF4-FFF2-40B4-BE49-F238E27FC236}">
                <a16:creationId xmlns:a16="http://schemas.microsoft.com/office/drawing/2014/main" id="{FD723A5B-FC76-42B4-4ADC-834F80A8DA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4" t="1440" r="6994"/>
          <a:stretch/>
        </p:blipFill>
        <p:spPr>
          <a:xfrm>
            <a:off x="6597396" y="1610346"/>
            <a:ext cx="5251704" cy="3637308"/>
          </a:xfrm>
          <a:prstGeom prst="rect">
            <a:avLst/>
          </a:prstGeom>
        </p:spPr>
      </p:pic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9402B40D-9F69-7997-0F9A-1361D54ECA8B}"/>
              </a:ext>
            </a:extLst>
          </p:cNvPr>
          <p:cNvSpPr/>
          <p:nvPr/>
        </p:nvSpPr>
        <p:spPr>
          <a:xfrm>
            <a:off x="1335251" y="3054969"/>
            <a:ext cx="4131564" cy="1384995"/>
          </a:xfrm>
          <a:prstGeom prst="roundRect">
            <a:avLst>
              <a:gd name="adj" fmla="val 11052"/>
            </a:avLst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Calibri" panose="020F0502020204030204" pitchFamily="34" charset="0"/>
              <a:buChar char="ꭙ"/>
            </a:pPr>
            <a:r>
              <a:rPr lang="en-GB" b="1" noProof="0" dirty="0">
                <a:solidFill>
                  <a:schemeClr val="tx1"/>
                </a:solidFill>
              </a:rPr>
              <a:t>Recurrence</a:t>
            </a:r>
            <a:r>
              <a:rPr lang="en-GB" noProof="0" dirty="0">
                <a:solidFill>
                  <a:schemeClr val="tx1"/>
                </a:solidFill>
              </a:rPr>
              <a:t> of tachycardia.</a:t>
            </a:r>
          </a:p>
          <a:p>
            <a:pPr marL="285750" indent="-285750">
              <a:buFont typeface="Calibri" panose="020F0502020204030204" pitchFamily="34" charset="0"/>
              <a:buChar char="ꭙ"/>
            </a:pPr>
            <a:r>
              <a:rPr lang="en-GB" noProof="0" dirty="0">
                <a:solidFill>
                  <a:schemeClr val="tx1"/>
                </a:solidFill>
              </a:rPr>
              <a:t>"</a:t>
            </a:r>
            <a:r>
              <a:rPr lang="en-GB" b="1" noProof="0" dirty="0">
                <a:solidFill>
                  <a:schemeClr val="tx1"/>
                </a:solidFill>
              </a:rPr>
              <a:t>Steam-pop</a:t>
            </a:r>
            <a:r>
              <a:rPr lang="en-GB" noProof="0" dirty="0">
                <a:solidFill>
                  <a:schemeClr val="tx1"/>
                </a:solidFill>
              </a:rPr>
              <a:t>": caused by excessive heating due to high impedance</a:t>
            </a:r>
          </a:p>
          <a:p>
            <a:pPr marL="285750" indent="-285750">
              <a:buFont typeface="Calibri" panose="020F0502020204030204" pitchFamily="34" charset="0"/>
              <a:buChar char="ꭙ"/>
            </a:pPr>
            <a:r>
              <a:rPr lang="en-GB" b="1" noProof="0" dirty="0">
                <a:solidFill>
                  <a:schemeClr val="tx1"/>
                </a:solidFill>
              </a:rPr>
              <a:t>Risks</a:t>
            </a:r>
            <a:r>
              <a:rPr lang="en-GB" noProof="0" dirty="0">
                <a:solidFill>
                  <a:schemeClr val="tx1"/>
                </a:solidFill>
              </a:rPr>
              <a:t> of </a:t>
            </a:r>
            <a:r>
              <a:rPr lang="en-GB" b="1" noProof="0" dirty="0">
                <a:solidFill>
                  <a:schemeClr val="tx1"/>
                </a:solidFill>
              </a:rPr>
              <a:t>heart</a:t>
            </a:r>
            <a:r>
              <a:rPr lang="en-GB" noProof="0" dirty="0">
                <a:solidFill>
                  <a:schemeClr val="tx1"/>
                </a:solidFill>
              </a:rPr>
              <a:t> </a:t>
            </a:r>
            <a:r>
              <a:rPr lang="en-GB" b="1" noProof="0" dirty="0">
                <a:solidFill>
                  <a:schemeClr val="tx1"/>
                </a:solidFill>
              </a:rPr>
              <a:t>block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08D51091-0404-5158-00A0-88B7EA7F5C48}"/>
              </a:ext>
            </a:extLst>
          </p:cNvPr>
          <p:cNvSpPr/>
          <p:nvPr/>
        </p:nvSpPr>
        <p:spPr>
          <a:xfrm>
            <a:off x="1335250" y="4551094"/>
            <a:ext cx="4131563" cy="1703070"/>
          </a:xfrm>
          <a:prstGeom prst="roundRect">
            <a:avLst>
              <a:gd name="adj" fmla="val 11052"/>
            </a:avLst>
          </a:prstGeom>
          <a:solidFill>
            <a:schemeClr val="accent4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noProof="0" dirty="0">
                <a:solidFill>
                  <a:srgbClr val="C00000"/>
                </a:solidFill>
              </a:rPr>
              <a:t>Clinical problems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</a:rPr>
              <a:t>Determining</a:t>
            </a:r>
            <a:r>
              <a:rPr lang="en-US" dirty="0">
                <a:solidFill>
                  <a:schemeClr val="tx1"/>
                </a:solidFill>
              </a:rPr>
              <a:t> the </a:t>
            </a:r>
            <a:r>
              <a:rPr lang="en-US" b="1" dirty="0">
                <a:solidFill>
                  <a:schemeClr val="tx1"/>
                </a:solidFill>
              </a:rPr>
              <a:t>area</a:t>
            </a:r>
            <a:r>
              <a:rPr lang="en-US" dirty="0">
                <a:solidFill>
                  <a:schemeClr val="tx1"/>
                </a:solidFill>
              </a:rPr>
              <a:t> to ablate is </a:t>
            </a:r>
            <a:r>
              <a:rPr lang="en-US" b="1" dirty="0">
                <a:solidFill>
                  <a:schemeClr val="tx1"/>
                </a:solidFill>
              </a:rPr>
              <a:t>difficult</a:t>
            </a:r>
          </a:p>
          <a:p>
            <a:pPr marL="342900" indent="-342900">
              <a:buFont typeface="+mj-lt"/>
              <a:buAutoNum type="arabicPeriod"/>
            </a:pPr>
            <a:r>
              <a:rPr lang="en-GB" b="1" dirty="0">
                <a:solidFill>
                  <a:schemeClr val="tx1"/>
                </a:solidFill>
              </a:rPr>
              <a:t>Clinicians</a:t>
            </a:r>
            <a:r>
              <a:rPr lang="en-GB" dirty="0">
                <a:solidFill>
                  <a:schemeClr val="tx1"/>
                </a:solidFill>
              </a:rPr>
              <a:t> commonly can </a:t>
            </a:r>
            <a:r>
              <a:rPr lang="en-GB" b="1" dirty="0">
                <a:solidFill>
                  <a:schemeClr val="tx1"/>
                </a:solidFill>
              </a:rPr>
              <a:t>rely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b="1" dirty="0">
                <a:solidFill>
                  <a:schemeClr val="tx1"/>
                </a:solidFill>
              </a:rPr>
              <a:t>only</a:t>
            </a:r>
            <a:r>
              <a:rPr lang="en-GB" dirty="0">
                <a:solidFill>
                  <a:schemeClr val="tx1"/>
                </a:solidFill>
              </a:rPr>
              <a:t> on their own </a:t>
            </a:r>
            <a:r>
              <a:rPr lang="en-GB" b="1" dirty="0">
                <a:solidFill>
                  <a:schemeClr val="tx1"/>
                </a:solidFill>
              </a:rPr>
              <a:t>experience</a:t>
            </a:r>
            <a:r>
              <a:rPr lang="en-GB" dirty="0">
                <a:solidFill>
                  <a:schemeClr val="tx1"/>
                </a:solidFill>
              </a:rPr>
              <a:t> </a:t>
            </a:r>
            <a:endParaRPr lang="en-GB" b="1" noProof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2743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73B038-9F14-0CF7-BE46-2DE559A564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DF99486-E479-EF50-B864-B7D479F5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noProof="0" dirty="0"/>
              <a:t>Aim of the thesis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6529A55-1B70-1651-BBC7-BB3D05EC2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5</a:t>
            </a:fld>
            <a:endParaRPr lang="en-GB" noProof="0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D7C0BFE-05DE-82EF-0CE3-C12A3499209A}"/>
              </a:ext>
            </a:extLst>
          </p:cNvPr>
          <p:cNvSpPr txBox="1"/>
          <p:nvPr/>
        </p:nvSpPr>
        <p:spPr>
          <a:xfrm>
            <a:off x="1485138" y="1577447"/>
            <a:ext cx="9221724" cy="21698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noProof="0" dirty="0">
                <a:solidFill>
                  <a:schemeClr val="tx1"/>
                </a:solidFill>
              </a:rPr>
              <a:t>Develop a </a:t>
            </a:r>
            <a:r>
              <a:rPr lang="en-GB" sz="2000" b="1" noProof="0" dirty="0">
                <a:solidFill>
                  <a:schemeClr val="tx1"/>
                </a:solidFill>
              </a:rPr>
              <a:t>classifier, </a:t>
            </a:r>
            <a:r>
              <a:rPr lang="en-GB" sz="2000" noProof="0" dirty="0">
                <a:solidFill>
                  <a:schemeClr val="tx1"/>
                </a:solidFill>
              </a:rPr>
              <a:t>that can identify </a:t>
            </a:r>
            <a:r>
              <a:rPr lang="en-GB" sz="2000" b="1" noProof="0" dirty="0">
                <a:solidFill>
                  <a:schemeClr val="tx1"/>
                </a:solidFill>
              </a:rPr>
              <a:t>atrial signals</a:t>
            </a:r>
            <a:r>
              <a:rPr lang="en-GB" sz="2000" noProof="0" dirty="0">
                <a:solidFill>
                  <a:schemeClr val="tx1"/>
                </a:solidFill>
              </a:rPr>
              <a:t> as coming from </a:t>
            </a:r>
            <a:r>
              <a:rPr lang="en-GB" sz="2000" b="1" noProof="0" dirty="0">
                <a:solidFill>
                  <a:schemeClr val="tx1"/>
                </a:solidFill>
              </a:rPr>
              <a:t>effective, indifferent, or dangerous</a:t>
            </a:r>
            <a:r>
              <a:rPr lang="en-GB" sz="2000" b="1" noProof="0" dirty="0"/>
              <a:t> areas </a:t>
            </a:r>
            <a:r>
              <a:rPr lang="en-GB" sz="2000" noProof="0" dirty="0"/>
              <a:t>for ablation.</a:t>
            </a:r>
            <a:endParaRPr lang="en-GB" sz="2000" noProof="0" dirty="0">
              <a:solidFill>
                <a:schemeClr val="tx1"/>
              </a:solidFill>
            </a:endParaRPr>
          </a:p>
          <a:p>
            <a:endParaRPr lang="en-GB" sz="2000" noProof="0" dirty="0"/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GB" sz="2000" noProof="0" dirty="0"/>
              <a:t>Improving ablation procedure outcome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GB" sz="2000" noProof="0" dirty="0"/>
              <a:t>F</a:t>
            </a:r>
            <a:r>
              <a:rPr lang="en-GB" sz="2000" noProof="0" dirty="0">
                <a:solidFill>
                  <a:schemeClr val="tx1"/>
                </a:solidFill>
              </a:rPr>
              <a:t>irst step toward an assistive predictive algorithm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GB" sz="2000" noProof="0" dirty="0">
                <a:solidFill>
                  <a:schemeClr val="tx1"/>
                </a:solidFill>
              </a:rPr>
              <a:t>Retrieving new knowledge on AVNRT pathology</a:t>
            </a:r>
          </a:p>
        </p:txBody>
      </p:sp>
    </p:spTree>
    <p:extLst>
      <p:ext uri="{BB962C8B-B14F-4D97-AF65-F5344CB8AC3E}">
        <p14:creationId xmlns:p14="http://schemas.microsoft.com/office/powerpoint/2010/main" val="2962456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F0B9EB-E384-AD37-CC01-BB8BF0C9F7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DCDDF6D-E24D-76A7-19FC-9C1149EDA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Project workflow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0B52BA4-CAB3-A046-D338-EFA23CE0F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6</a:t>
            </a:fld>
            <a:endParaRPr lang="en-GB" noProof="0" dirty="0"/>
          </a:p>
        </p:txBody>
      </p:sp>
      <p:sp>
        <p:nvSpPr>
          <p:cNvPr id="3" name="Freccia a gallone 2">
            <a:extLst>
              <a:ext uri="{FF2B5EF4-FFF2-40B4-BE49-F238E27FC236}">
                <a16:creationId xmlns:a16="http://schemas.microsoft.com/office/drawing/2014/main" id="{7F68D024-236D-9663-4D1A-A13D6E3DEB8F}"/>
              </a:ext>
            </a:extLst>
          </p:cNvPr>
          <p:cNvSpPr/>
          <p:nvPr/>
        </p:nvSpPr>
        <p:spPr>
          <a:xfrm>
            <a:off x="436244" y="3304086"/>
            <a:ext cx="2743200" cy="971551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noProof="0" dirty="0">
                <a:solidFill>
                  <a:srgbClr val="002060"/>
                </a:solidFill>
              </a:rPr>
              <a:t>Dataset </a:t>
            </a:r>
          </a:p>
        </p:txBody>
      </p:sp>
      <p:sp>
        <p:nvSpPr>
          <p:cNvPr id="6" name="Freccia a gallone 5">
            <a:extLst>
              <a:ext uri="{FF2B5EF4-FFF2-40B4-BE49-F238E27FC236}">
                <a16:creationId xmlns:a16="http://schemas.microsoft.com/office/drawing/2014/main" id="{E848E93A-9BEE-4467-2099-448E9B04E2CC}"/>
              </a:ext>
            </a:extLst>
          </p:cNvPr>
          <p:cNvSpPr/>
          <p:nvPr/>
        </p:nvSpPr>
        <p:spPr>
          <a:xfrm>
            <a:off x="3318510" y="3304086"/>
            <a:ext cx="2743200" cy="971551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noProof="0" dirty="0">
                <a:solidFill>
                  <a:srgbClr val="002060"/>
                </a:solidFill>
              </a:rPr>
              <a:t>Feature Extraction</a:t>
            </a:r>
          </a:p>
        </p:txBody>
      </p:sp>
      <p:sp>
        <p:nvSpPr>
          <p:cNvPr id="11" name="Freccia a gallone 10">
            <a:extLst>
              <a:ext uri="{FF2B5EF4-FFF2-40B4-BE49-F238E27FC236}">
                <a16:creationId xmlns:a16="http://schemas.microsoft.com/office/drawing/2014/main" id="{C6313DCD-D038-E005-8C56-D097035F9F28}"/>
              </a:ext>
            </a:extLst>
          </p:cNvPr>
          <p:cNvSpPr/>
          <p:nvPr/>
        </p:nvSpPr>
        <p:spPr>
          <a:xfrm>
            <a:off x="6339842" y="3304087"/>
            <a:ext cx="2743200" cy="971551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noProof="0" dirty="0">
                <a:solidFill>
                  <a:srgbClr val="002060"/>
                </a:solidFill>
              </a:rPr>
              <a:t>Classification</a:t>
            </a:r>
          </a:p>
        </p:txBody>
      </p:sp>
      <p:sp>
        <p:nvSpPr>
          <p:cNvPr id="13" name="Freccia a gallone 12">
            <a:extLst>
              <a:ext uri="{FF2B5EF4-FFF2-40B4-BE49-F238E27FC236}">
                <a16:creationId xmlns:a16="http://schemas.microsoft.com/office/drawing/2014/main" id="{A9644981-BB94-9588-5769-F150517F0F81}"/>
              </a:ext>
            </a:extLst>
          </p:cNvPr>
          <p:cNvSpPr/>
          <p:nvPr/>
        </p:nvSpPr>
        <p:spPr>
          <a:xfrm>
            <a:off x="9222108" y="3304086"/>
            <a:ext cx="2743200" cy="971551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noProof="0" dirty="0">
                <a:solidFill>
                  <a:srgbClr val="002060"/>
                </a:solidFill>
              </a:rPr>
              <a:t>Performance assessment</a:t>
            </a:r>
          </a:p>
        </p:txBody>
      </p:sp>
    </p:spTree>
    <p:extLst>
      <p:ext uri="{BB962C8B-B14F-4D97-AF65-F5344CB8AC3E}">
        <p14:creationId xmlns:p14="http://schemas.microsoft.com/office/powerpoint/2010/main" val="2406216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677CB2-5D61-C05A-9CE2-C67AEB83CE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6FF571E-0F09-DDB9-30FB-B216E6D81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Dataset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55BD7BB-0113-B12E-411E-0172149D9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7</a:t>
            </a:fld>
            <a:endParaRPr lang="en-GB" noProof="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5F18BE-B393-796E-FE67-037A27A0C2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6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634" t="6000" r="13667" b="6693"/>
          <a:stretch/>
        </p:blipFill>
        <p:spPr bwMode="auto">
          <a:xfrm>
            <a:off x="11325" y="2610523"/>
            <a:ext cx="2921988" cy="2596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Connettore a gomito 11">
            <a:extLst>
              <a:ext uri="{FF2B5EF4-FFF2-40B4-BE49-F238E27FC236}">
                <a16:creationId xmlns:a16="http://schemas.microsoft.com/office/drawing/2014/main" id="{CA64E9B9-CBF4-909E-47DE-D4466A488B56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1621924" y="2458349"/>
            <a:ext cx="2056366" cy="1359305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5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4" name="Connettore a gomito 13">
            <a:extLst>
              <a:ext uri="{FF2B5EF4-FFF2-40B4-BE49-F238E27FC236}">
                <a16:creationId xmlns:a16="http://schemas.microsoft.com/office/drawing/2014/main" id="{0712FBCD-0137-FA32-9569-03CF95A1EC3C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1621924" y="4001605"/>
            <a:ext cx="2056366" cy="181790"/>
          </a:xfrm>
          <a:prstGeom prst="bentConnector3">
            <a:avLst>
              <a:gd name="adj1" fmla="val 6659"/>
            </a:avLst>
          </a:prstGeom>
          <a:ln w="38100">
            <a:solidFill>
              <a:schemeClr val="accent6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7" name="Connettore a gomito 16">
            <a:extLst>
              <a:ext uri="{FF2B5EF4-FFF2-40B4-BE49-F238E27FC236}">
                <a16:creationId xmlns:a16="http://schemas.microsoft.com/office/drawing/2014/main" id="{79E8C192-C5E7-A5D1-E473-FBB792D99DFB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1851949" y="4092500"/>
            <a:ext cx="1824366" cy="1450201"/>
          </a:xfrm>
          <a:prstGeom prst="bentConnector3">
            <a:avLst>
              <a:gd name="adj1" fmla="val 44290"/>
            </a:avLst>
          </a:prstGeom>
          <a:ln w="38100">
            <a:solidFill>
              <a:schemeClr val="accent1">
                <a:lumMod val="60000"/>
                <a:lumOff val="40000"/>
              </a:schemeClr>
            </a:solidFill>
            <a:headEnd type="oval" w="med" len="med"/>
            <a:tailEnd type="oval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4" name="Connettore a gomito 23">
            <a:extLst>
              <a:ext uri="{FF2B5EF4-FFF2-40B4-BE49-F238E27FC236}">
                <a16:creationId xmlns:a16="http://schemas.microsoft.com/office/drawing/2014/main" id="{24C17911-52DC-4F80-0333-BF33E1439A0B}"/>
              </a:ext>
            </a:extLst>
          </p:cNvPr>
          <p:cNvCxnSpPr>
            <a:cxnSpLocks/>
            <a:stCxn id="20" idx="3"/>
            <a:endCxn id="57" idx="0"/>
          </p:cNvCxnSpPr>
          <p:nvPr/>
        </p:nvCxnSpPr>
        <p:spPr>
          <a:xfrm>
            <a:off x="8565328" y="2458348"/>
            <a:ext cx="2004748" cy="674830"/>
          </a:xfrm>
          <a:prstGeom prst="bentConnector2">
            <a:avLst/>
          </a:prstGeom>
          <a:ln w="38100">
            <a:solidFill>
              <a:schemeClr val="accent5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EF69C166-4824-A143-18DE-23E560AE5B22}"/>
              </a:ext>
            </a:extLst>
          </p:cNvPr>
          <p:cNvSpPr/>
          <p:nvPr/>
        </p:nvSpPr>
        <p:spPr>
          <a:xfrm>
            <a:off x="7345368" y="2305441"/>
            <a:ext cx="1219960" cy="305814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noProof="0" dirty="0">
                <a:solidFill>
                  <a:schemeClr val="accent5">
                    <a:lumMod val="50000"/>
                  </a:schemeClr>
                </a:solidFill>
              </a:rPr>
              <a:t>Indifferent</a:t>
            </a:r>
          </a:p>
        </p:txBody>
      </p:sp>
      <p:cxnSp>
        <p:nvCxnSpPr>
          <p:cNvPr id="39" name="Connettore a gomito 38">
            <a:extLst>
              <a:ext uri="{FF2B5EF4-FFF2-40B4-BE49-F238E27FC236}">
                <a16:creationId xmlns:a16="http://schemas.microsoft.com/office/drawing/2014/main" id="{0C493FB9-B874-8DC4-ADBA-65594136D716}"/>
              </a:ext>
            </a:extLst>
          </p:cNvPr>
          <p:cNvCxnSpPr>
            <a:cxnSpLocks/>
            <a:stCxn id="21" idx="3"/>
            <a:endCxn id="57" idx="2"/>
          </p:cNvCxnSpPr>
          <p:nvPr/>
        </p:nvCxnSpPr>
        <p:spPr>
          <a:xfrm flipV="1">
            <a:off x="8565328" y="4870030"/>
            <a:ext cx="2004748" cy="677530"/>
          </a:xfrm>
          <a:prstGeom prst="bentConnector2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6DB011DF-861B-E6D2-C75D-827B2325D908}"/>
              </a:ext>
            </a:extLst>
          </p:cNvPr>
          <p:cNvCxnSpPr>
            <a:cxnSpLocks/>
            <a:stCxn id="22" idx="3"/>
            <a:endCxn id="57" idx="1"/>
          </p:cNvCxnSpPr>
          <p:nvPr/>
        </p:nvCxnSpPr>
        <p:spPr>
          <a:xfrm flipV="1">
            <a:off x="8565328" y="4001604"/>
            <a:ext cx="1071599" cy="135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38F9AE75-29B1-87BB-80AE-90D3BFDE0415}"/>
              </a:ext>
            </a:extLst>
          </p:cNvPr>
          <p:cNvSpPr/>
          <p:nvPr/>
        </p:nvSpPr>
        <p:spPr>
          <a:xfrm>
            <a:off x="7345368" y="5394653"/>
            <a:ext cx="1219960" cy="305814"/>
          </a:xfrm>
          <a:prstGeom prst="round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noProof="0" dirty="0">
                <a:solidFill>
                  <a:schemeClr val="accent5">
                    <a:lumMod val="50000"/>
                  </a:schemeClr>
                </a:solidFill>
              </a:rPr>
              <a:t>Dangerous</a:t>
            </a:r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346FE8F1-1230-C0B3-4ABF-8095A9C23C0F}"/>
              </a:ext>
            </a:extLst>
          </p:cNvPr>
          <p:cNvSpPr/>
          <p:nvPr/>
        </p:nvSpPr>
        <p:spPr>
          <a:xfrm>
            <a:off x="7345368" y="3850047"/>
            <a:ext cx="1219960" cy="305814"/>
          </a:xfrm>
          <a:prstGeom prst="round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noProof="0" dirty="0">
                <a:solidFill>
                  <a:schemeClr val="accent5">
                    <a:lumMod val="50000"/>
                  </a:schemeClr>
                </a:solidFill>
              </a:rPr>
              <a:t>Effective</a:t>
            </a:r>
          </a:p>
        </p:txBody>
      </p:sp>
      <p:sp>
        <p:nvSpPr>
          <p:cNvPr id="57" name="Rettangolo con angoli arrotondati 56">
            <a:extLst>
              <a:ext uri="{FF2B5EF4-FFF2-40B4-BE49-F238E27FC236}">
                <a16:creationId xmlns:a16="http://schemas.microsoft.com/office/drawing/2014/main" id="{AA037613-B0F2-40C7-D9C4-966B8A409EE7}"/>
              </a:ext>
            </a:extLst>
          </p:cNvPr>
          <p:cNvSpPr/>
          <p:nvPr/>
        </p:nvSpPr>
        <p:spPr>
          <a:xfrm>
            <a:off x="9636927" y="3133178"/>
            <a:ext cx="1866298" cy="1736852"/>
          </a:xfrm>
          <a:prstGeom prst="roundRect">
            <a:avLst>
              <a:gd name="adj" fmla="val 5064"/>
            </a:avLst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b="1" noProof="0" dirty="0">
                <a:solidFill>
                  <a:srgbClr val="C00000"/>
                </a:solidFill>
              </a:rPr>
              <a:t>DATA PREPROCESSING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noProof="0" dirty="0">
                <a:solidFill>
                  <a:schemeClr val="tx1"/>
                </a:solidFill>
              </a:rPr>
              <a:t>Removing noisy</a:t>
            </a:r>
            <a:r>
              <a:rPr lang="en-GB" sz="1200" noProof="0" dirty="0">
                <a:solidFill>
                  <a:schemeClr val="tx1"/>
                </a:solidFill>
              </a:rPr>
              <a:t> traces (subject 2 removal)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noProof="0" dirty="0">
                <a:solidFill>
                  <a:schemeClr val="tx1"/>
                </a:solidFill>
              </a:rPr>
              <a:t>Removing doubled</a:t>
            </a:r>
            <a:r>
              <a:rPr lang="en-GB" sz="1200" noProof="0" dirty="0">
                <a:solidFill>
                  <a:schemeClr val="tx1"/>
                </a:solidFill>
              </a:rPr>
              <a:t> subject (subject 5)  and signals</a:t>
            </a:r>
            <a:endParaRPr lang="en-GB" sz="1200" b="1" noProof="0" dirty="0">
              <a:solidFill>
                <a:schemeClr val="tx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noProof="0" dirty="0">
                <a:solidFill>
                  <a:schemeClr val="tx1"/>
                </a:solidFill>
              </a:rPr>
              <a:t>Traces </a:t>
            </a:r>
            <a:r>
              <a:rPr lang="en-GB" sz="1200" b="1" noProof="0" dirty="0">
                <a:solidFill>
                  <a:schemeClr val="tx1"/>
                </a:solidFill>
              </a:rPr>
              <a:t>alignment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0BEDE978-34FF-39F7-7D65-20B66537D765}"/>
              </a:ext>
            </a:extLst>
          </p:cNvPr>
          <p:cNvSpPr/>
          <p:nvPr/>
        </p:nvSpPr>
        <p:spPr>
          <a:xfrm>
            <a:off x="7411153" y="2690135"/>
            <a:ext cx="1088390" cy="305814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noProof="0" dirty="0">
                <a:solidFill>
                  <a:schemeClr val="accent5">
                    <a:lumMod val="50000"/>
                  </a:schemeClr>
                </a:solidFill>
              </a:rPr>
              <a:t>663 examples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9B5F4287-FC90-F3ED-5C37-468C90B0BC65}"/>
              </a:ext>
            </a:extLst>
          </p:cNvPr>
          <p:cNvSpPr/>
          <p:nvPr/>
        </p:nvSpPr>
        <p:spPr>
          <a:xfrm>
            <a:off x="7416360" y="5779347"/>
            <a:ext cx="1077975" cy="305814"/>
          </a:xfrm>
          <a:prstGeom prst="round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noProof="0" dirty="0">
                <a:solidFill>
                  <a:schemeClr val="accent5">
                    <a:lumMod val="50000"/>
                  </a:schemeClr>
                </a:solidFill>
              </a:rPr>
              <a:t>90 examples</a:t>
            </a:r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FC50ACA0-E626-135A-A586-FEAC6C6FF78D}"/>
              </a:ext>
            </a:extLst>
          </p:cNvPr>
          <p:cNvSpPr/>
          <p:nvPr/>
        </p:nvSpPr>
        <p:spPr>
          <a:xfrm>
            <a:off x="7411153" y="4234741"/>
            <a:ext cx="1088390" cy="305814"/>
          </a:xfrm>
          <a:prstGeom prst="round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noProof="0" dirty="0">
                <a:solidFill>
                  <a:schemeClr val="accent5">
                    <a:lumMod val="50000"/>
                  </a:schemeClr>
                </a:solidFill>
              </a:rPr>
              <a:t>94 examples</a:t>
            </a:r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08806505-6831-DAFA-F460-6892949D69F7}"/>
              </a:ext>
            </a:extLst>
          </p:cNvPr>
          <p:cNvSpPr/>
          <p:nvPr/>
        </p:nvSpPr>
        <p:spPr>
          <a:xfrm>
            <a:off x="4827211" y="1434827"/>
            <a:ext cx="1208656" cy="251894"/>
          </a:xfrm>
          <a:prstGeom prst="roundRect">
            <a:avLst/>
          </a:prstGeom>
          <a:solidFill>
            <a:schemeClr val="bg1">
              <a:lumMod val="85000"/>
              <a:alpha val="50000"/>
            </a:schemeClr>
          </a:solidFill>
          <a:ln w="28575">
            <a:solidFill>
              <a:schemeClr val="tx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noProof="0" dirty="0">
                <a:solidFill>
                  <a:schemeClr val="tx2"/>
                </a:solidFill>
              </a:rPr>
              <a:t>12 subjects</a:t>
            </a:r>
          </a:p>
        </p:txBody>
      </p:sp>
      <p:pic>
        <p:nvPicPr>
          <p:cNvPr id="13" name="Immagine 12" descr="Immagine che contiene testo, diagramma, linea, Parallelo&#10;&#10;Il contenuto generato dall'IA potrebbe non essere corretto.">
            <a:extLst>
              <a:ext uri="{FF2B5EF4-FFF2-40B4-BE49-F238E27FC236}">
                <a16:creationId xmlns:a16="http://schemas.microsoft.com/office/drawing/2014/main" id="{C4F1CF34-0698-98F3-DA6E-53E3C0F75A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93" t="7416" r="52187" b="63666"/>
          <a:stretch/>
        </p:blipFill>
        <p:spPr>
          <a:xfrm>
            <a:off x="3678290" y="3305273"/>
            <a:ext cx="3510449" cy="1392663"/>
          </a:xfrm>
          <a:prstGeom prst="rect">
            <a:avLst/>
          </a:prstGeom>
          <a:ln w="25400">
            <a:solidFill>
              <a:schemeClr val="accent6">
                <a:lumMod val="75000"/>
              </a:schemeClr>
            </a:solidFill>
          </a:ln>
        </p:spPr>
      </p:pic>
      <p:pic>
        <p:nvPicPr>
          <p:cNvPr id="19" name="Immagine 18" descr="Immagine che contiene testo, diagramma, linea, Parallelo&#10;&#10;Il contenuto generato dall'IA potrebbe non essere corretto.">
            <a:extLst>
              <a:ext uri="{FF2B5EF4-FFF2-40B4-BE49-F238E27FC236}">
                <a16:creationId xmlns:a16="http://schemas.microsoft.com/office/drawing/2014/main" id="{09FB8A9C-8684-C6D1-E47D-056848F385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02" t="7601" r="52462" b="63344"/>
          <a:stretch/>
        </p:blipFill>
        <p:spPr>
          <a:xfrm>
            <a:off x="3676315" y="4846369"/>
            <a:ext cx="3510449" cy="1392664"/>
          </a:xfrm>
          <a:prstGeom prst="rect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6" name="Immagine 5" descr="Immagine che contiene testo, diagramma, linea, Parallelo&#10;&#10;Il contenuto generato dall'IA potrebbe non essere corretto.">
            <a:extLst>
              <a:ext uri="{FF2B5EF4-FFF2-40B4-BE49-F238E27FC236}">
                <a16:creationId xmlns:a16="http://schemas.microsoft.com/office/drawing/2014/main" id="{D0BE6BAF-6974-F061-A0B1-E0C9D00FBE1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05" t="7046" r="52346" b="63252"/>
          <a:stretch/>
        </p:blipFill>
        <p:spPr>
          <a:xfrm>
            <a:off x="3678290" y="1762017"/>
            <a:ext cx="3510449" cy="1392663"/>
          </a:xfrm>
          <a:prstGeom prst="rect">
            <a:avLst/>
          </a:prstGeom>
          <a:ln w="25400">
            <a:solidFill>
              <a:schemeClr val="accent5">
                <a:lumMod val="75000"/>
              </a:schemeClr>
            </a:solidFill>
          </a:ln>
        </p:spPr>
      </p:pic>
      <p:sp>
        <p:nvSpPr>
          <p:cNvPr id="63" name="Rettangolo con angoli arrotondati 62">
            <a:extLst>
              <a:ext uri="{FF2B5EF4-FFF2-40B4-BE49-F238E27FC236}">
                <a16:creationId xmlns:a16="http://schemas.microsoft.com/office/drawing/2014/main" id="{FE6495B8-E6C2-D1E8-29C0-9913FAEA4F9B}"/>
              </a:ext>
            </a:extLst>
          </p:cNvPr>
          <p:cNvSpPr/>
          <p:nvPr/>
        </p:nvSpPr>
        <p:spPr>
          <a:xfrm>
            <a:off x="5176520" y="5210292"/>
            <a:ext cx="220980" cy="368721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7115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" grpId="0" animBg="1"/>
      <p:bldP spid="7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C9C922-5BA3-372C-C086-93938DC481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C285BD3-4E98-BBC8-83F7-701489B34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GB" sz="4000" noProof="0" dirty="0"/>
              <a:t>Feature extraction: overview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280B7E4-3AC3-8417-3CC8-37E59E6EA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8</a:t>
            </a:fld>
            <a:endParaRPr lang="en-GB" noProof="0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8B01773-427F-5C75-7AEC-ED71A2EEA8A4}"/>
              </a:ext>
            </a:extLst>
          </p:cNvPr>
          <p:cNvSpPr/>
          <p:nvPr/>
        </p:nvSpPr>
        <p:spPr>
          <a:xfrm>
            <a:off x="4558178" y="1966760"/>
            <a:ext cx="3075643" cy="552147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28575">
            <a:solidFill>
              <a:srgbClr val="00206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noProof="0" dirty="0">
                <a:solidFill>
                  <a:srgbClr val="002060"/>
                </a:solidFill>
              </a:rPr>
              <a:t>Feature extraction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3B6B3AFF-83BC-7714-F2F3-E8172C8C5C40}"/>
              </a:ext>
            </a:extLst>
          </p:cNvPr>
          <p:cNvSpPr/>
          <p:nvPr/>
        </p:nvSpPr>
        <p:spPr>
          <a:xfrm>
            <a:off x="817888" y="2822817"/>
            <a:ext cx="2804158" cy="305814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noProof="0" dirty="0">
                <a:solidFill>
                  <a:schemeClr val="accent5">
                    <a:lumMod val="50000"/>
                  </a:schemeClr>
                </a:solidFill>
              </a:rPr>
              <a:t>Envelope based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E4EB163B-5DD8-B3AE-8458-CCA611887B08}"/>
              </a:ext>
            </a:extLst>
          </p:cNvPr>
          <p:cNvSpPr/>
          <p:nvPr/>
        </p:nvSpPr>
        <p:spPr>
          <a:xfrm>
            <a:off x="4693920" y="2822817"/>
            <a:ext cx="2804158" cy="305814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noProof="0" dirty="0">
                <a:solidFill>
                  <a:schemeClr val="accent5">
                    <a:lumMod val="50000"/>
                  </a:schemeClr>
                </a:solidFill>
              </a:rPr>
              <a:t>Template matching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99828C5E-16C0-2F49-27DF-DCC33449B7B3}"/>
              </a:ext>
            </a:extLst>
          </p:cNvPr>
          <p:cNvSpPr/>
          <p:nvPr/>
        </p:nvSpPr>
        <p:spPr>
          <a:xfrm>
            <a:off x="8514072" y="2822817"/>
            <a:ext cx="2804158" cy="305814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noProof="0" dirty="0">
                <a:solidFill>
                  <a:schemeClr val="accent5">
                    <a:lumMod val="50000"/>
                  </a:schemeClr>
                </a:solidFill>
              </a:rPr>
              <a:t>STFT based</a:t>
            </a:r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375CEAF4-48A0-C168-E90A-864107CD769E}"/>
              </a:ext>
            </a:extLst>
          </p:cNvPr>
          <p:cNvSpPr/>
          <p:nvPr/>
        </p:nvSpPr>
        <p:spPr>
          <a:xfrm>
            <a:off x="944408" y="3251755"/>
            <a:ext cx="2499832" cy="308297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12700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noProof="0" dirty="0">
                <a:solidFill>
                  <a:schemeClr val="accent5">
                    <a:lumMod val="50000"/>
                  </a:schemeClr>
                </a:solidFill>
              </a:rPr>
              <a:t>Signal active areas</a:t>
            </a:r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5D665D6-805C-22E6-EC18-E9D1D5C163DB}"/>
              </a:ext>
            </a:extLst>
          </p:cNvPr>
          <p:cNvSpPr/>
          <p:nvPr/>
        </p:nvSpPr>
        <p:spPr>
          <a:xfrm>
            <a:off x="4846083" y="3251755"/>
            <a:ext cx="2499830" cy="305814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12700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noProof="0" dirty="0">
                <a:solidFill>
                  <a:schemeClr val="accent5">
                    <a:lumMod val="50000"/>
                  </a:schemeClr>
                </a:solidFill>
              </a:rPr>
              <a:t>Morphological information</a:t>
            </a:r>
          </a:p>
        </p:txBody>
      </p:sp>
      <p:cxnSp>
        <p:nvCxnSpPr>
          <p:cNvPr id="34" name="Connettore a gomito 33">
            <a:extLst>
              <a:ext uri="{FF2B5EF4-FFF2-40B4-BE49-F238E27FC236}">
                <a16:creationId xmlns:a16="http://schemas.microsoft.com/office/drawing/2014/main" id="{BE392094-A054-CBE3-02A2-6EA8ED7B869C}"/>
              </a:ext>
            </a:extLst>
          </p:cNvPr>
          <p:cNvCxnSpPr>
            <a:cxnSpLocks/>
            <a:stCxn id="6" idx="2"/>
            <a:endCxn id="5" idx="0"/>
          </p:cNvCxnSpPr>
          <p:nvPr/>
        </p:nvCxnSpPr>
        <p:spPr>
          <a:xfrm rot="5400000">
            <a:off x="4006029" y="732846"/>
            <a:ext cx="303910" cy="3876033"/>
          </a:xfrm>
          <a:prstGeom prst="bentConnector3">
            <a:avLst/>
          </a:prstGeom>
          <a:ln w="19050" cap="flat" cmpd="sng" algn="ctr">
            <a:solidFill>
              <a:srgbClr val="002060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5" name="Connettore a gomito 34">
            <a:extLst>
              <a:ext uri="{FF2B5EF4-FFF2-40B4-BE49-F238E27FC236}">
                <a16:creationId xmlns:a16="http://schemas.microsoft.com/office/drawing/2014/main" id="{0BFF9A0E-696C-C4C4-9311-768002FA7BF2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16200000" flipH="1">
            <a:off x="7854120" y="760786"/>
            <a:ext cx="303910" cy="3820151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rgbClr val="002060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9" name="Connettore 2 38">
            <a:extLst>
              <a:ext uri="{FF2B5EF4-FFF2-40B4-BE49-F238E27FC236}">
                <a16:creationId xmlns:a16="http://schemas.microsoft.com/office/drawing/2014/main" id="{B850611A-CC93-E7ED-8BB6-3F72718B7EC1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6095999" y="2518907"/>
            <a:ext cx="1" cy="303910"/>
          </a:xfrm>
          <a:prstGeom prst="straightConnector1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7D6252AF-2B1C-DFDB-5625-6CC6C43F01B9}"/>
              </a:ext>
            </a:extLst>
          </p:cNvPr>
          <p:cNvSpPr/>
          <p:nvPr/>
        </p:nvSpPr>
        <p:spPr>
          <a:xfrm>
            <a:off x="2720856" y="4110056"/>
            <a:ext cx="2804158" cy="305814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noProof="0" dirty="0">
                <a:solidFill>
                  <a:schemeClr val="accent5">
                    <a:lumMod val="50000"/>
                  </a:schemeClr>
                </a:solidFill>
              </a:rPr>
              <a:t>Literature inspired</a:t>
            </a:r>
            <a:endParaRPr lang="en-GB" sz="2000" b="1" noProof="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1FEBD8FB-84E4-1112-FB7D-FF07CCA9F6FB}"/>
              </a:ext>
            </a:extLst>
          </p:cNvPr>
          <p:cNvSpPr/>
          <p:nvPr/>
        </p:nvSpPr>
        <p:spPr>
          <a:xfrm>
            <a:off x="2873020" y="4467714"/>
            <a:ext cx="2499830" cy="593103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12700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noProof="0" dirty="0">
                <a:solidFill>
                  <a:schemeClr val="accent5">
                    <a:lumMod val="50000"/>
                  </a:schemeClr>
                </a:solidFill>
              </a:rPr>
              <a:t>Peak-to-Peak amplitude and signal fragmentation</a:t>
            </a:r>
          </a:p>
        </p:txBody>
      </p:sp>
      <p:cxnSp>
        <p:nvCxnSpPr>
          <p:cNvPr id="17" name="Connettore a gomito 16">
            <a:extLst>
              <a:ext uri="{FF2B5EF4-FFF2-40B4-BE49-F238E27FC236}">
                <a16:creationId xmlns:a16="http://schemas.microsoft.com/office/drawing/2014/main" id="{DADE18EB-D714-E51C-9929-287F7C75FCE3}"/>
              </a:ext>
            </a:extLst>
          </p:cNvPr>
          <p:cNvCxnSpPr>
            <a:cxnSpLocks/>
            <a:stCxn id="6" idx="2"/>
            <a:endCxn id="14" idx="0"/>
          </p:cNvCxnSpPr>
          <p:nvPr/>
        </p:nvCxnSpPr>
        <p:spPr>
          <a:xfrm rot="5400000">
            <a:off x="4313894" y="2327949"/>
            <a:ext cx="1591149" cy="1973065"/>
          </a:xfrm>
          <a:prstGeom prst="bentConnector3">
            <a:avLst>
              <a:gd name="adj1" fmla="val 9772"/>
            </a:avLst>
          </a:prstGeom>
          <a:ln w="19050" cap="flat" cmpd="sng" algn="ctr">
            <a:solidFill>
              <a:srgbClr val="002060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A3D128F5-30C1-F313-BA08-AA01357726A2}"/>
              </a:ext>
            </a:extLst>
          </p:cNvPr>
          <p:cNvSpPr/>
          <p:nvPr/>
        </p:nvSpPr>
        <p:spPr>
          <a:xfrm>
            <a:off x="4873750" y="5516238"/>
            <a:ext cx="2444494" cy="593102"/>
          </a:xfrm>
          <a:prstGeom prst="round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  <a:ln w="28575">
            <a:solidFill>
              <a:schemeClr val="accent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noProof="0" dirty="0">
                <a:solidFill>
                  <a:srgbClr val="C00000"/>
                </a:solidFill>
              </a:rPr>
              <a:t>56 features </a:t>
            </a:r>
          </a:p>
        </p:txBody>
      </p:sp>
      <p:sp>
        <p:nvSpPr>
          <p:cNvPr id="36" name="Rettangolo con angoli arrotondati 35">
            <a:extLst>
              <a:ext uri="{FF2B5EF4-FFF2-40B4-BE49-F238E27FC236}">
                <a16:creationId xmlns:a16="http://schemas.microsoft.com/office/drawing/2014/main" id="{7C1FBF02-7DBD-F637-02E6-009974C246B8}"/>
              </a:ext>
            </a:extLst>
          </p:cNvPr>
          <p:cNvSpPr/>
          <p:nvPr/>
        </p:nvSpPr>
        <p:spPr>
          <a:xfrm>
            <a:off x="8670316" y="3251755"/>
            <a:ext cx="2491670" cy="593102"/>
          </a:xfrm>
          <a:prstGeom prst="roundRect">
            <a:avLst/>
          </a:prstGeom>
          <a:solidFill>
            <a:schemeClr val="accent3">
              <a:alpha val="50000"/>
            </a:schemeClr>
          </a:solidFill>
          <a:ln w="12700">
            <a:solidFill>
              <a:schemeClr val="accent5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noProof="0" dirty="0">
                <a:solidFill>
                  <a:schemeClr val="accent5">
                    <a:lumMod val="50000"/>
                  </a:schemeClr>
                </a:solidFill>
              </a:rPr>
              <a:t>Time-frequency information</a:t>
            </a:r>
          </a:p>
        </p:txBody>
      </p:sp>
    </p:spTree>
    <p:extLst>
      <p:ext uri="{BB962C8B-B14F-4D97-AF65-F5344CB8AC3E}">
        <p14:creationId xmlns:p14="http://schemas.microsoft.com/office/powerpoint/2010/main" val="724137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1BA529-3A1D-C9A0-D316-0437F6182F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909F62-C3B6-D6EB-B826-EDCE5FDCE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GB" sz="4000" noProof="0" dirty="0"/>
              <a:t>Examples of features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FBC2BA2-305A-1B76-0AB9-5D472255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GB" noProof="0" smtClean="0"/>
              <a:t>9</a:t>
            </a:fld>
            <a:endParaRPr lang="en-GB" noProof="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Segnaposto contenuto 2">
                <a:extLst>
                  <a:ext uri="{FF2B5EF4-FFF2-40B4-BE49-F238E27FC236}">
                    <a16:creationId xmlns:a16="http://schemas.microsoft.com/office/drawing/2014/main" id="{207C4012-76F4-D38A-E0AA-2E6379F42B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09786" y="2061559"/>
                <a:ext cx="4608748" cy="1853843"/>
              </a:xfrm>
              <a:ln w="19050">
                <a:noFill/>
              </a:ln>
            </p:spPr>
            <p:txBody>
              <a:bodyPr>
                <a:no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600" noProof="0" dirty="0"/>
                  <a:t>Number of active area detected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600" noProof="0" dirty="0"/>
                  <a:t>Second peak time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600" dirty="0"/>
                  <a:t>Dominant peak time</a:t>
                </a:r>
                <a:endParaRPr lang="en-GB" sz="1600" noProof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600" noProof="0" dirty="0"/>
                  <a:t>Duration of active signal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600" noProof="0" dirty="0"/>
                  <a:t>Ratios between couple of features</a:t>
                </a:r>
                <a:endParaRPr lang="en-GB" sz="1600" dirty="0"/>
              </a:p>
              <a:p>
                <a:pPr marL="742950" lvl="1" indent="-285750"/>
                <a14:m>
                  <m:oMath xmlns:m="http://schemas.openxmlformats.org/officeDocument/2006/math">
                    <m:f>
                      <m:fPr>
                        <m:ctrlPr>
                          <a:rPr lang="it-IT" sz="1600" b="0" i="1" noProof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1600" b="0" i="1" noProof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it-IT" sz="1600" b="0" i="1" noProof="0" smtClean="0">
                            <a:latin typeface="Cambria Math" panose="02040503050406030204" pitchFamily="18" charset="0"/>
                          </a:rPr>
                          <m:t>° </m:t>
                        </m:r>
                        <m:r>
                          <a:rPr lang="it-IT" sz="1600" b="0" i="1" noProof="0" smtClean="0">
                            <a:latin typeface="Cambria Math" panose="02040503050406030204" pitchFamily="18" charset="0"/>
                          </a:rPr>
                          <m:t>𝑎𝑐𝑡𝑖𝑣𝑒</m:t>
                        </m:r>
                        <m:r>
                          <a:rPr lang="it-IT" sz="1600" b="0" i="1" noProof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sz="1600" b="0" i="1" noProof="0" smtClean="0">
                            <a:latin typeface="Cambria Math" panose="02040503050406030204" pitchFamily="18" charset="0"/>
                          </a:rPr>
                          <m:t>𝑎𝑟𝑒𝑎𝑠</m:t>
                        </m:r>
                      </m:num>
                      <m:den>
                        <m:r>
                          <a:rPr lang="it-IT" sz="1600" b="0" i="1" noProof="0" smtClean="0">
                            <a:latin typeface="Cambria Math" panose="02040503050406030204" pitchFamily="18" charset="0"/>
                          </a:rPr>
                          <m:t>𝑑𝑢𝑟𝑎𝑡𝑖𝑜𝑛</m:t>
                        </m:r>
                        <m:r>
                          <a:rPr lang="it-IT" sz="1600" b="0" i="1" noProof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sz="1600" b="0" i="1" noProof="0" smtClean="0">
                            <a:latin typeface="Cambria Math" panose="02040503050406030204" pitchFamily="18" charset="0"/>
                          </a:rPr>
                          <m:t>𝑜𝑓</m:t>
                        </m:r>
                        <m:r>
                          <a:rPr lang="it-IT" sz="1600" b="0" i="1" noProof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sz="1600" b="0" i="1" noProof="0" smtClean="0">
                            <a:latin typeface="Cambria Math" panose="02040503050406030204" pitchFamily="18" charset="0"/>
                          </a:rPr>
                          <m:t>𝑎𝑐𝑡𝑖𝑣𝑒</m:t>
                        </m:r>
                        <m:r>
                          <a:rPr lang="it-IT" sz="1600" b="0" i="1" noProof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sz="1600" b="0" i="1" noProof="0" smtClean="0">
                            <a:latin typeface="Cambria Math" panose="02040503050406030204" pitchFamily="18" charset="0"/>
                          </a:rPr>
                          <m:t>𝑠𝑖𝑔𝑛𝑎𝑙</m:t>
                        </m:r>
                      </m:den>
                    </m:f>
                  </m:oMath>
                </a14:m>
                <a:endParaRPr lang="en-GB" sz="1050" noProof="0" dirty="0"/>
              </a:p>
              <a:p>
                <a:pPr marL="285750" indent="-285750"/>
                <a:r>
                  <a:rPr lang="en-GB" sz="1450" noProof="0" dirty="0"/>
                  <a:t>Maximum power into high frequency sub-band (150-350 Hz)</a:t>
                </a:r>
              </a:p>
            </p:txBody>
          </p:sp>
        </mc:Choice>
        <mc:Fallback>
          <p:sp>
            <p:nvSpPr>
              <p:cNvPr id="9" name="Segnaposto contenuto 2">
                <a:extLst>
                  <a:ext uri="{FF2B5EF4-FFF2-40B4-BE49-F238E27FC236}">
                    <a16:creationId xmlns:a16="http://schemas.microsoft.com/office/drawing/2014/main" id="{207C4012-76F4-D38A-E0AA-2E6379F42B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09786" y="2061559"/>
                <a:ext cx="4608748" cy="1853843"/>
              </a:xfrm>
              <a:blipFill>
                <a:blip r:embed="rId3"/>
                <a:stretch>
                  <a:fillRect l="-529" t="-2303" b="-45395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uppo 2">
            <a:extLst>
              <a:ext uri="{FF2B5EF4-FFF2-40B4-BE49-F238E27FC236}">
                <a16:creationId xmlns:a16="http://schemas.microsoft.com/office/drawing/2014/main" id="{F0AA28BA-9653-1CF3-73E9-AFF20CA8A813}"/>
              </a:ext>
            </a:extLst>
          </p:cNvPr>
          <p:cNvGrpSpPr/>
          <p:nvPr/>
        </p:nvGrpSpPr>
        <p:grpSpPr>
          <a:xfrm>
            <a:off x="5605272" y="1799605"/>
            <a:ext cx="6389954" cy="3646531"/>
            <a:chOff x="269748" y="2826333"/>
            <a:chExt cx="6121400" cy="3679661"/>
          </a:xfrm>
        </p:grpSpPr>
        <p:pic>
          <p:nvPicPr>
            <p:cNvPr id="5" name="Immagine 4" descr="Immagine che contiene testo, diagramma, linea, Parallelo&#10;&#10;Descrizione generata automaticamente">
              <a:extLst>
                <a:ext uri="{FF2B5EF4-FFF2-40B4-BE49-F238E27FC236}">
                  <a16:creationId xmlns:a16="http://schemas.microsoft.com/office/drawing/2014/main" id="{445FC9BE-D909-3274-C086-D146E3694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312" t="53037" r="8351" b="5325"/>
            <a:stretch/>
          </p:blipFill>
          <p:spPr>
            <a:xfrm>
              <a:off x="269748" y="2826333"/>
              <a:ext cx="6121400" cy="3679661"/>
            </a:xfrm>
            <a:prstGeom prst="rect">
              <a:avLst/>
            </a:prstGeom>
          </p:spPr>
        </p:pic>
        <p:sp>
          <p:nvSpPr>
            <p:cNvPr id="6" name="Rettangolo 5">
              <a:extLst>
                <a:ext uri="{FF2B5EF4-FFF2-40B4-BE49-F238E27FC236}">
                  <a16:creationId xmlns:a16="http://schemas.microsoft.com/office/drawing/2014/main" id="{94F144CF-DDA7-7989-D913-5E9962ECFBCB}"/>
                </a:ext>
              </a:extLst>
            </p:cNvPr>
            <p:cNvSpPr/>
            <p:nvPr/>
          </p:nvSpPr>
          <p:spPr>
            <a:xfrm>
              <a:off x="2062471" y="2895244"/>
              <a:ext cx="2731381" cy="1954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</p:grp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274F71A9-3CF2-5F98-DB33-04D806EDD6D4}"/>
              </a:ext>
            </a:extLst>
          </p:cNvPr>
          <p:cNvCxnSpPr/>
          <p:nvPr/>
        </p:nvCxnSpPr>
        <p:spPr>
          <a:xfrm>
            <a:off x="7656576" y="2538984"/>
            <a:ext cx="1664208" cy="0"/>
          </a:xfrm>
          <a:prstGeom prst="straightConnector1">
            <a:avLst/>
          </a:prstGeom>
          <a:ln>
            <a:solidFill>
              <a:srgbClr val="00206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E3D2B421-C794-1008-B258-117766EB8C67}"/>
              </a:ext>
            </a:extLst>
          </p:cNvPr>
          <p:cNvSpPr txBox="1"/>
          <p:nvPr/>
        </p:nvSpPr>
        <p:spPr>
          <a:xfrm>
            <a:off x="7872984" y="2243318"/>
            <a:ext cx="13868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noProof="0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78D80A6C-9526-9D14-796F-16E8E6C725AD}"/>
              </a:ext>
            </a:extLst>
          </p:cNvPr>
          <p:cNvSpPr txBox="1"/>
          <p:nvPr/>
        </p:nvSpPr>
        <p:spPr>
          <a:xfrm>
            <a:off x="8385144" y="2244977"/>
            <a:ext cx="13868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noProof="0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42F84BAA-FA77-0C71-A3FF-D05A30007BAF}"/>
              </a:ext>
            </a:extLst>
          </p:cNvPr>
          <p:cNvSpPr txBox="1"/>
          <p:nvPr/>
        </p:nvSpPr>
        <p:spPr>
          <a:xfrm>
            <a:off x="8918346" y="2243318"/>
            <a:ext cx="13868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noProof="0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74611708-E384-76FF-1E55-7407DBDDCE94}"/>
              </a:ext>
            </a:extLst>
          </p:cNvPr>
          <p:cNvSpPr/>
          <p:nvPr/>
        </p:nvSpPr>
        <p:spPr>
          <a:xfrm>
            <a:off x="1142134" y="2444866"/>
            <a:ext cx="1557708" cy="235455"/>
          </a:xfrm>
          <a:prstGeom prst="rect">
            <a:avLst/>
          </a:prstGeom>
          <a:solidFill>
            <a:schemeClr val="accent5">
              <a:lumMod val="60000"/>
              <a:lumOff val="4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06F4B694-53BB-0BF0-AD2A-28C9F1C4EF05}"/>
              </a:ext>
            </a:extLst>
          </p:cNvPr>
          <p:cNvSpPr/>
          <p:nvPr/>
        </p:nvSpPr>
        <p:spPr>
          <a:xfrm>
            <a:off x="1142134" y="2102129"/>
            <a:ext cx="778106" cy="235455"/>
          </a:xfrm>
          <a:prstGeom prst="rect">
            <a:avLst/>
          </a:prstGeom>
          <a:solidFill>
            <a:schemeClr val="accent5">
              <a:lumMod val="60000"/>
              <a:lumOff val="4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1F8CBEF2-E7F5-25B7-E88F-9372AACF9989}"/>
              </a:ext>
            </a:extLst>
          </p:cNvPr>
          <p:cNvSpPr/>
          <p:nvPr/>
        </p:nvSpPr>
        <p:spPr>
          <a:xfrm>
            <a:off x="1142134" y="3130340"/>
            <a:ext cx="778106" cy="235454"/>
          </a:xfrm>
          <a:prstGeom prst="rect">
            <a:avLst/>
          </a:prstGeom>
          <a:solidFill>
            <a:schemeClr val="accent5">
              <a:lumMod val="60000"/>
              <a:lumOff val="4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grpSp>
        <p:nvGrpSpPr>
          <p:cNvPr id="27" name="Gruppo 26">
            <a:extLst>
              <a:ext uri="{FF2B5EF4-FFF2-40B4-BE49-F238E27FC236}">
                <a16:creationId xmlns:a16="http://schemas.microsoft.com/office/drawing/2014/main" id="{D5603D5A-D3FB-611A-F876-BBE39366E284}"/>
              </a:ext>
            </a:extLst>
          </p:cNvPr>
          <p:cNvGrpSpPr/>
          <p:nvPr/>
        </p:nvGrpSpPr>
        <p:grpSpPr>
          <a:xfrm>
            <a:off x="8454486" y="3915402"/>
            <a:ext cx="138684" cy="1055378"/>
            <a:chOff x="8454486" y="3915402"/>
            <a:chExt cx="138684" cy="1055378"/>
          </a:xfrm>
        </p:grpSpPr>
        <p:cxnSp>
          <p:nvCxnSpPr>
            <p:cNvPr id="11" name="Connettore 2 10">
              <a:extLst>
                <a:ext uri="{FF2B5EF4-FFF2-40B4-BE49-F238E27FC236}">
                  <a16:creationId xmlns:a16="http://schemas.microsoft.com/office/drawing/2014/main" id="{DF318C63-9E83-8D98-6F99-56D4235EF114}"/>
                </a:ext>
              </a:extLst>
            </p:cNvPr>
            <p:cNvCxnSpPr>
              <a:cxnSpLocks/>
              <a:stCxn id="14" idx="4"/>
            </p:cNvCxnSpPr>
            <p:nvPr/>
          </p:nvCxnSpPr>
          <p:spPr>
            <a:xfrm>
              <a:off x="8523828" y="4054086"/>
              <a:ext cx="0" cy="916694"/>
            </a:xfrm>
            <a:prstGeom prst="straightConnector1">
              <a:avLst/>
            </a:prstGeom>
            <a:ln w="38100">
              <a:solidFill>
                <a:srgbClr val="00206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e 13">
              <a:extLst>
                <a:ext uri="{FF2B5EF4-FFF2-40B4-BE49-F238E27FC236}">
                  <a16:creationId xmlns:a16="http://schemas.microsoft.com/office/drawing/2014/main" id="{544EBBE5-9F15-44D9-61B7-FB7D45C40666}"/>
                </a:ext>
              </a:extLst>
            </p:cNvPr>
            <p:cNvSpPr/>
            <p:nvPr/>
          </p:nvSpPr>
          <p:spPr>
            <a:xfrm>
              <a:off x="8454486" y="3915402"/>
              <a:ext cx="138684" cy="138684"/>
            </a:xfrm>
            <a:prstGeom prst="ellipse">
              <a:avLst/>
            </a:prstGeom>
            <a:noFill/>
            <a:ln w="28575"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8" name="Gruppo 27">
            <a:extLst>
              <a:ext uri="{FF2B5EF4-FFF2-40B4-BE49-F238E27FC236}">
                <a16:creationId xmlns:a16="http://schemas.microsoft.com/office/drawing/2014/main" id="{C739E04E-F8FE-9C7C-3F00-B20F85D78E9C}"/>
              </a:ext>
            </a:extLst>
          </p:cNvPr>
          <p:cNvGrpSpPr/>
          <p:nvPr/>
        </p:nvGrpSpPr>
        <p:grpSpPr>
          <a:xfrm>
            <a:off x="8987688" y="2680321"/>
            <a:ext cx="138684" cy="2290459"/>
            <a:chOff x="8454486" y="3915402"/>
            <a:chExt cx="138684" cy="2290459"/>
          </a:xfrm>
        </p:grpSpPr>
        <p:cxnSp>
          <p:nvCxnSpPr>
            <p:cNvPr id="29" name="Connettore 2 28">
              <a:extLst>
                <a:ext uri="{FF2B5EF4-FFF2-40B4-BE49-F238E27FC236}">
                  <a16:creationId xmlns:a16="http://schemas.microsoft.com/office/drawing/2014/main" id="{383F5F14-893C-0BA9-FBE7-09774350DEF4}"/>
                </a:ext>
              </a:extLst>
            </p:cNvPr>
            <p:cNvCxnSpPr>
              <a:cxnSpLocks/>
              <a:stCxn id="30" idx="4"/>
            </p:cNvCxnSpPr>
            <p:nvPr/>
          </p:nvCxnSpPr>
          <p:spPr>
            <a:xfrm>
              <a:off x="8523828" y="4054086"/>
              <a:ext cx="0" cy="2151775"/>
            </a:xfrm>
            <a:prstGeom prst="straightConnector1">
              <a:avLst/>
            </a:prstGeom>
            <a:ln w="38100">
              <a:solidFill>
                <a:srgbClr val="00206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Ovale 29">
              <a:extLst>
                <a:ext uri="{FF2B5EF4-FFF2-40B4-BE49-F238E27FC236}">
                  <a16:creationId xmlns:a16="http://schemas.microsoft.com/office/drawing/2014/main" id="{2AD1C881-BC84-5467-BB19-6906CBB9BC1A}"/>
                </a:ext>
              </a:extLst>
            </p:cNvPr>
            <p:cNvSpPr/>
            <p:nvPr/>
          </p:nvSpPr>
          <p:spPr>
            <a:xfrm>
              <a:off x="8454486" y="3915402"/>
              <a:ext cx="138684" cy="138684"/>
            </a:xfrm>
            <a:prstGeom prst="ellipse">
              <a:avLst/>
            </a:prstGeom>
            <a:noFill/>
            <a:ln w="28575"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3" name="Rettangolo 32">
            <a:extLst>
              <a:ext uri="{FF2B5EF4-FFF2-40B4-BE49-F238E27FC236}">
                <a16:creationId xmlns:a16="http://schemas.microsoft.com/office/drawing/2014/main" id="{0475C110-7A5B-8278-24B5-2D5EBE6F4427}"/>
              </a:ext>
            </a:extLst>
          </p:cNvPr>
          <p:cNvSpPr/>
          <p:nvPr/>
        </p:nvSpPr>
        <p:spPr>
          <a:xfrm>
            <a:off x="1142134" y="2787603"/>
            <a:ext cx="1732130" cy="235455"/>
          </a:xfrm>
          <a:prstGeom prst="rect">
            <a:avLst/>
          </a:prstGeom>
          <a:solidFill>
            <a:schemeClr val="accent5">
              <a:lumMod val="60000"/>
              <a:lumOff val="4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510D2F35-2CF2-3371-F925-3080AE130B17}"/>
              </a:ext>
            </a:extLst>
          </p:cNvPr>
          <p:cNvSpPr/>
          <p:nvPr/>
        </p:nvSpPr>
        <p:spPr>
          <a:xfrm>
            <a:off x="1142134" y="4228606"/>
            <a:ext cx="1372464" cy="235455"/>
          </a:xfrm>
          <a:prstGeom prst="rect">
            <a:avLst/>
          </a:prstGeom>
          <a:solidFill>
            <a:schemeClr val="accent5">
              <a:lumMod val="60000"/>
              <a:lumOff val="4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pic>
        <p:nvPicPr>
          <p:cNvPr id="7" name="Immagine 6" descr="Immagine che contiene testo, schermata, linea, Policromia&#10;&#10;Il contenuto generato dall'IA potrebbe non essere corretto.">
            <a:extLst>
              <a:ext uri="{FF2B5EF4-FFF2-40B4-BE49-F238E27FC236}">
                <a16:creationId xmlns:a16="http://schemas.microsoft.com/office/drawing/2014/main" id="{8440055E-A0FC-0F6F-8AE5-05D4458A25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1" t="7111" r="8707" b="4551"/>
          <a:stretch/>
        </p:blipFill>
        <p:spPr>
          <a:xfrm>
            <a:off x="5691098" y="1987913"/>
            <a:ext cx="6218301" cy="3696936"/>
          </a:xfrm>
          <a:prstGeom prst="rect">
            <a:avLst/>
          </a:prstGeom>
        </p:spPr>
      </p:pic>
      <p:grpSp>
        <p:nvGrpSpPr>
          <p:cNvPr id="19" name="Gruppo 18">
            <a:extLst>
              <a:ext uri="{FF2B5EF4-FFF2-40B4-BE49-F238E27FC236}">
                <a16:creationId xmlns:a16="http://schemas.microsoft.com/office/drawing/2014/main" id="{2C8E07DA-EDEB-D64B-3184-952DA3ED1B8A}"/>
              </a:ext>
            </a:extLst>
          </p:cNvPr>
          <p:cNvGrpSpPr/>
          <p:nvPr/>
        </p:nvGrpSpPr>
        <p:grpSpPr>
          <a:xfrm>
            <a:off x="8670796" y="2427984"/>
            <a:ext cx="533200" cy="791094"/>
            <a:chOff x="8595396" y="2427984"/>
            <a:chExt cx="533200" cy="791094"/>
          </a:xfrm>
        </p:grpSpPr>
        <p:sp>
          <p:nvSpPr>
            <p:cNvPr id="13" name="Rettangolo con angoli arrotondati 12">
              <a:extLst>
                <a:ext uri="{FF2B5EF4-FFF2-40B4-BE49-F238E27FC236}">
                  <a16:creationId xmlns:a16="http://schemas.microsoft.com/office/drawing/2014/main" id="{0E946711-B499-80BA-084A-0B0AAE7C9A2D}"/>
                </a:ext>
              </a:extLst>
            </p:cNvPr>
            <p:cNvSpPr/>
            <p:nvPr/>
          </p:nvSpPr>
          <p:spPr>
            <a:xfrm>
              <a:off x="8595396" y="2427984"/>
              <a:ext cx="533200" cy="791094"/>
            </a:xfrm>
            <a:prstGeom prst="roundRect">
              <a:avLst/>
            </a:prstGeom>
            <a:noFill/>
            <a:ln w="28575">
              <a:solidFill>
                <a:srgbClr val="61616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8" name="Ovale 17">
              <a:extLst>
                <a:ext uri="{FF2B5EF4-FFF2-40B4-BE49-F238E27FC236}">
                  <a16:creationId xmlns:a16="http://schemas.microsoft.com/office/drawing/2014/main" id="{A5523EF1-6B40-26F7-1503-F9D5753ECA23}"/>
                </a:ext>
              </a:extLst>
            </p:cNvPr>
            <p:cNvSpPr/>
            <p:nvPr/>
          </p:nvSpPr>
          <p:spPr>
            <a:xfrm>
              <a:off x="8790397" y="2748471"/>
              <a:ext cx="138682" cy="138675"/>
            </a:xfrm>
            <a:prstGeom prst="ellipse">
              <a:avLst/>
            </a:pr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752269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15" grpId="0" animBg="1"/>
      <p:bldP spid="16" grpId="0" animBg="1"/>
      <p:bldP spid="17" grpId="0" animBg="1"/>
      <p:bldP spid="33" grpId="0" animBg="1"/>
      <p:bldP spid="44" grpId="0" animBg="1"/>
    </p:bldLst>
  </p:timing>
</p:sld>
</file>

<file path=ppt/theme/theme1.xml><?xml version="1.0" encoding="utf-8"?>
<a:theme xmlns:a="http://schemas.openxmlformats.org/drawingml/2006/main" name="1_Tema di Office">
  <a:themeElements>
    <a:clrScheme name="UniP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B001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14787</TotalTime>
  <Words>3522</Words>
  <Application>Microsoft Office PowerPoint</Application>
  <PresentationFormat>Widescreen</PresentationFormat>
  <Paragraphs>492</Paragraphs>
  <Slides>34</Slides>
  <Notes>34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34</vt:i4>
      </vt:variant>
    </vt:vector>
  </HeadingPairs>
  <TitlesOfParts>
    <vt:vector size="40" baseType="lpstr">
      <vt:lpstr>Aptos</vt:lpstr>
      <vt:lpstr>Arial</vt:lpstr>
      <vt:lpstr>Calibri</vt:lpstr>
      <vt:lpstr>Cambria Math</vt:lpstr>
      <vt:lpstr>Wingdings</vt:lpstr>
      <vt:lpstr>1_Tema di Office</vt:lpstr>
      <vt:lpstr>Presentazione standard di PowerPoint</vt:lpstr>
      <vt:lpstr>Introduction</vt:lpstr>
      <vt:lpstr>Introduction</vt:lpstr>
      <vt:lpstr>Introduction</vt:lpstr>
      <vt:lpstr>Aim of the thesis</vt:lpstr>
      <vt:lpstr>Project workflow</vt:lpstr>
      <vt:lpstr>Dataset</vt:lpstr>
      <vt:lpstr>Feature extraction: overview</vt:lpstr>
      <vt:lpstr>Examples of features</vt:lpstr>
      <vt:lpstr>Classification approaches</vt:lpstr>
      <vt:lpstr>Knowledge based classifier </vt:lpstr>
      <vt:lpstr>Machine learning approaches</vt:lpstr>
      <vt:lpstr>Classification performance assessment </vt:lpstr>
      <vt:lpstr>Results: model comparison</vt:lpstr>
      <vt:lpstr>Results: feature importance</vt:lpstr>
      <vt:lpstr>Conclusions</vt:lpstr>
      <vt:lpstr>Presentazione standard di PowerPoint</vt:lpstr>
      <vt:lpstr>Presentazione standard di PowerPoint</vt:lpstr>
      <vt:lpstr>A1: Envelope definition</vt:lpstr>
      <vt:lpstr>A1: Envelope based features: examples</vt:lpstr>
      <vt:lpstr>A2: Template matching definition </vt:lpstr>
      <vt:lpstr>A2: Examples of features </vt:lpstr>
      <vt:lpstr>A2: Template matching: examples</vt:lpstr>
      <vt:lpstr>A3: Short-time Fourier Transformation features</vt:lpstr>
      <vt:lpstr>A3: STFT features definition</vt:lpstr>
      <vt:lpstr>A3: STFT features: examples</vt:lpstr>
      <vt:lpstr>Literature inspired features</vt:lpstr>
      <vt:lpstr>A4: Features correlation analysis</vt:lpstr>
      <vt:lpstr>A5: Knowledge based classifier performance</vt:lpstr>
      <vt:lpstr>A5: Tree classifier – optimal subset of features</vt:lpstr>
      <vt:lpstr>A5: MLR classifier – optimal subset of features</vt:lpstr>
      <vt:lpstr>A5: SVM classifier – optimal subset of features</vt:lpstr>
      <vt:lpstr>A6: Results: model comparison</vt:lpstr>
      <vt:lpstr>A6: Results: feature importance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Corrado Andrea</dc:creator>
  <cp:lastModifiedBy>Andrea Corrado</cp:lastModifiedBy>
  <cp:revision>248</cp:revision>
  <dcterms:created xsi:type="dcterms:W3CDTF">2024-05-22T12:11:36Z</dcterms:created>
  <dcterms:modified xsi:type="dcterms:W3CDTF">2025-03-04T17:36:39Z</dcterms:modified>
</cp:coreProperties>
</file>

<file path=docProps/thumbnail.jpeg>
</file>